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>
      <p:cViewPr>
        <p:scale>
          <a:sx n="125" d="100"/>
          <a:sy n="125" d="100"/>
        </p:scale>
        <p:origin x="390" y="-42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15" cy="498292"/>
          </a:xfrm>
          <a:prstGeom prst="rect">
            <a:avLst/>
          </a:prstGeom>
        </p:spPr>
        <p:txBody>
          <a:bodyPr vert="horz" lIns="85771" tIns="42885" rIns="85771" bIns="42885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073" y="0"/>
            <a:ext cx="2946215" cy="498292"/>
          </a:xfrm>
          <a:prstGeom prst="rect">
            <a:avLst/>
          </a:prstGeom>
        </p:spPr>
        <p:txBody>
          <a:bodyPr vert="horz" lIns="85771" tIns="42885" rIns="85771" bIns="42885" rtlCol="0"/>
          <a:lstStyle>
            <a:lvl1pPr algn="r">
              <a:defRPr sz="1100"/>
            </a:lvl1pPr>
          </a:lstStyle>
          <a:p>
            <a:fld id="{62668D1C-14A4-4197-8EF0-9CFB444A6887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1241425"/>
            <a:ext cx="25876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771" tIns="42885" rIns="85771" bIns="4288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23" y="4777646"/>
            <a:ext cx="5437029" cy="3909551"/>
          </a:xfrm>
          <a:prstGeom prst="rect">
            <a:avLst/>
          </a:prstGeom>
        </p:spPr>
        <p:txBody>
          <a:bodyPr vert="horz" lIns="85771" tIns="42885" rIns="85771" bIns="4288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934"/>
            <a:ext cx="2946215" cy="498292"/>
          </a:xfrm>
          <a:prstGeom prst="rect">
            <a:avLst/>
          </a:prstGeom>
        </p:spPr>
        <p:txBody>
          <a:bodyPr vert="horz" lIns="85771" tIns="42885" rIns="85771" bIns="42885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073" y="9429934"/>
            <a:ext cx="2946215" cy="498292"/>
          </a:xfrm>
          <a:prstGeom prst="rect">
            <a:avLst/>
          </a:prstGeom>
        </p:spPr>
        <p:txBody>
          <a:bodyPr vert="horz" lIns="85771" tIns="42885" rIns="85771" bIns="42885" rtlCol="0" anchor="b"/>
          <a:lstStyle>
            <a:lvl1pPr algn="r">
              <a:defRPr sz="1100"/>
            </a:lvl1pPr>
          </a:lstStyle>
          <a:p>
            <a:fld id="{252859AB-055D-47B6-A597-B879392EA1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03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859AB-055D-47B6-A597-B879392EA1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71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859AB-055D-47B6-A597-B879392EA1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59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hyperlink" Target="http://www.enviro-technologies.com/" TargetMode="External"/><Relationship Id="rId5" Type="http://schemas.openxmlformats.org/officeDocument/2006/relationships/image" Target="../media/image8.jpg"/><Relationship Id="rId10" Type="http://schemas.openxmlformats.org/officeDocument/2006/relationships/hyperlink" Target="mailto:sales@enviroworld.in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797"/>
            <a:ext cx="7772400" cy="521157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399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399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6958" y="71111"/>
            <a:ext cx="44298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15" dirty="0" err="1" smtClean="0">
                <a:solidFill>
                  <a:srgbClr val="FFFFFF"/>
                </a:solidFill>
                <a:cs typeface="Trebuchet MS"/>
              </a:rPr>
              <a:t>EnviSense</a:t>
            </a:r>
            <a:r>
              <a:rPr lang="en-US" sz="2000" b="1" spc="-15" dirty="0" smtClean="0">
                <a:solidFill>
                  <a:srgbClr val="FFFFFF"/>
                </a:solidFill>
                <a:cs typeface="Trebuchet MS"/>
              </a:rPr>
              <a:t> Temp. + Humidity Sensor </a:t>
            </a:r>
            <a:endParaRPr sz="2000" b="1" dirty="0"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563" y="803442"/>
            <a:ext cx="2888232" cy="217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0"/>
              </a:lnSpc>
            </a:pPr>
            <a:r>
              <a:rPr sz="1200" spc="-55" dirty="0" smtClean="0">
                <a:solidFill>
                  <a:srgbClr val="939598"/>
                </a:solidFill>
                <a:cs typeface="Trebuchet MS"/>
              </a:rPr>
              <a:t>W</a:t>
            </a:r>
            <a:r>
              <a:rPr sz="1200" spc="-95" dirty="0" smtClean="0">
                <a:solidFill>
                  <a:srgbClr val="939598"/>
                </a:solidFill>
                <a:cs typeface="Trebuchet MS"/>
              </a:rPr>
              <a:t>al</a:t>
            </a:r>
            <a:r>
              <a:rPr sz="1200" spc="-85" dirty="0" smtClean="0">
                <a:solidFill>
                  <a:srgbClr val="939598"/>
                </a:solidFill>
                <a:cs typeface="Trebuchet MS"/>
              </a:rPr>
              <a:t>l</a:t>
            </a:r>
            <a:r>
              <a:rPr lang="en-US" sz="1200" spc="-85" dirty="0" smtClean="0">
                <a:solidFill>
                  <a:srgbClr val="939598"/>
                </a:solidFill>
                <a:cs typeface="Trebuchet MS"/>
              </a:rPr>
              <a:t>/Duct  Mo</a:t>
            </a:r>
            <a:r>
              <a:rPr sz="1200" spc="-15" dirty="0" smtClean="0">
                <a:solidFill>
                  <a:srgbClr val="939598"/>
                </a:solidFill>
                <a:cs typeface="Trebuchet MS"/>
              </a:rPr>
              <a:t>u</a:t>
            </a:r>
            <a:r>
              <a:rPr sz="1200" spc="-20" dirty="0" smtClean="0">
                <a:solidFill>
                  <a:srgbClr val="939598"/>
                </a:solidFill>
                <a:cs typeface="Trebuchet MS"/>
              </a:rPr>
              <a:t>n</a:t>
            </a:r>
            <a:r>
              <a:rPr sz="1200" spc="-95" dirty="0" smtClean="0">
                <a:solidFill>
                  <a:srgbClr val="939598"/>
                </a:solidFill>
                <a:cs typeface="Trebuchet MS"/>
              </a:rPr>
              <a:t>t</a:t>
            </a:r>
            <a:r>
              <a:rPr sz="1200" spc="-125" dirty="0" smtClean="0">
                <a:solidFill>
                  <a:srgbClr val="939598"/>
                </a:solidFill>
                <a:cs typeface="Trebuchet MS"/>
              </a:rPr>
              <a:t> </a:t>
            </a:r>
            <a:r>
              <a:rPr lang="en-US" sz="1200" spc="-125" dirty="0" smtClean="0">
                <a:solidFill>
                  <a:srgbClr val="939598"/>
                </a:solidFill>
                <a:cs typeface="Trebuchet MS"/>
              </a:rPr>
              <a:t> Temp  +  </a:t>
            </a:r>
            <a:r>
              <a:rPr sz="1200" spc="-20" dirty="0" smtClean="0">
                <a:solidFill>
                  <a:srgbClr val="939598"/>
                </a:solidFill>
                <a:cs typeface="Trebuchet MS"/>
              </a:rPr>
              <a:t>H</a:t>
            </a:r>
            <a:r>
              <a:rPr sz="1200" spc="-45" dirty="0" smtClean="0">
                <a:solidFill>
                  <a:srgbClr val="939598"/>
                </a:solidFill>
                <a:cs typeface="Trebuchet MS"/>
              </a:rPr>
              <a:t>um</a:t>
            </a:r>
            <a:r>
              <a:rPr sz="1200" spc="-25" dirty="0" smtClean="0">
                <a:solidFill>
                  <a:srgbClr val="939598"/>
                </a:solidFill>
                <a:cs typeface="Trebuchet MS"/>
              </a:rPr>
              <a:t>i</a:t>
            </a:r>
            <a:r>
              <a:rPr sz="1200" spc="-65" dirty="0" smtClean="0">
                <a:solidFill>
                  <a:srgbClr val="939598"/>
                </a:solidFill>
                <a:cs typeface="Trebuchet MS"/>
              </a:rPr>
              <a:t>d</a:t>
            </a:r>
            <a:r>
              <a:rPr sz="1200" spc="-40" dirty="0" smtClean="0">
                <a:solidFill>
                  <a:srgbClr val="939598"/>
                </a:solidFill>
                <a:cs typeface="Trebuchet MS"/>
              </a:rPr>
              <a:t>i</a:t>
            </a:r>
            <a:r>
              <a:rPr sz="1200" spc="-70" dirty="0" smtClean="0">
                <a:solidFill>
                  <a:srgbClr val="939598"/>
                </a:solidFill>
                <a:cs typeface="Trebuchet MS"/>
              </a:rPr>
              <a:t>t</a:t>
            </a:r>
            <a:r>
              <a:rPr sz="1200" spc="-35" dirty="0" smtClean="0">
                <a:solidFill>
                  <a:srgbClr val="939598"/>
                </a:solidFill>
                <a:cs typeface="Trebuchet MS"/>
              </a:rPr>
              <a:t>y</a:t>
            </a:r>
            <a:r>
              <a:rPr sz="1200" spc="-125" dirty="0" smtClean="0">
                <a:solidFill>
                  <a:srgbClr val="939598"/>
                </a:solidFill>
                <a:cs typeface="Trebuchet MS"/>
              </a:rPr>
              <a:t> </a:t>
            </a:r>
            <a:r>
              <a:rPr lang="en-US" sz="1200" spc="-125" dirty="0" smtClean="0">
                <a:solidFill>
                  <a:srgbClr val="939598"/>
                </a:solidFill>
                <a:cs typeface="Trebuchet MS"/>
              </a:rPr>
              <a:t> </a:t>
            </a:r>
            <a:r>
              <a:rPr sz="1200" spc="5" dirty="0" smtClean="0">
                <a:solidFill>
                  <a:srgbClr val="939598"/>
                </a:solidFill>
                <a:cs typeface="Trebuchet MS"/>
              </a:rPr>
              <a:t>S</a:t>
            </a:r>
            <a:r>
              <a:rPr sz="1200" spc="-80" dirty="0" smtClean="0">
                <a:solidFill>
                  <a:srgbClr val="939598"/>
                </a:solidFill>
                <a:cs typeface="Trebuchet MS"/>
              </a:rPr>
              <a:t>e</a:t>
            </a:r>
            <a:r>
              <a:rPr sz="1200" spc="-15" dirty="0" smtClean="0">
                <a:solidFill>
                  <a:srgbClr val="939598"/>
                </a:solidFill>
                <a:cs typeface="Trebuchet MS"/>
              </a:rPr>
              <a:t>n</a:t>
            </a:r>
            <a:r>
              <a:rPr sz="1200" spc="-25" dirty="0" smtClean="0">
                <a:solidFill>
                  <a:srgbClr val="939598"/>
                </a:solidFill>
                <a:cs typeface="Trebuchet MS"/>
              </a:rPr>
              <a:t>s</a:t>
            </a:r>
            <a:r>
              <a:rPr sz="1200" spc="5" dirty="0" smtClean="0">
                <a:solidFill>
                  <a:srgbClr val="939598"/>
                </a:solidFill>
                <a:cs typeface="Trebuchet MS"/>
              </a:rPr>
              <a:t>o</a:t>
            </a:r>
            <a:r>
              <a:rPr sz="1200" spc="-95" dirty="0" smtClean="0">
                <a:solidFill>
                  <a:srgbClr val="939598"/>
                </a:solidFill>
                <a:cs typeface="Trebuchet MS"/>
              </a:rPr>
              <a:t>r</a:t>
            </a:r>
            <a:r>
              <a:rPr sz="1200" spc="-15" dirty="0" smtClean="0">
                <a:solidFill>
                  <a:srgbClr val="939598"/>
                </a:solidFill>
                <a:cs typeface="Trebuchet MS"/>
              </a:rPr>
              <a:t>s</a:t>
            </a:r>
            <a:endParaRPr sz="1200" dirty="0">
              <a:cs typeface="Trebuchet MS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832832"/>
              </p:ext>
            </p:extLst>
          </p:nvPr>
        </p:nvGraphicFramePr>
        <p:xfrm>
          <a:off x="344472" y="4029473"/>
          <a:ext cx="3475529" cy="18617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328"/>
                <a:gridCol w="2372201"/>
              </a:tblGrid>
              <a:tr h="232038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I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nput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-2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P</a:t>
                      </a:r>
                      <a:r>
                        <a:rPr sz="1100" b="1" spc="-1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ow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er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24vDC (18vDC to 30vDC)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232038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nalog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Output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4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20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mA,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10</a:t>
                      </a:r>
                      <a:r>
                        <a:rPr sz="1100" spc="-10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V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(Factory Default)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4519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Ope</a:t>
                      </a: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ra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ting</a:t>
                      </a:r>
                      <a:r>
                        <a:rPr sz="1100" b="1" spc="-10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-6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empe</a:t>
                      </a: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ra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tu</a:t>
                      </a:r>
                      <a:r>
                        <a:rPr sz="1100" b="1" spc="-1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e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ange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-30</a:t>
                      </a:r>
                      <a:r>
                        <a:rPr lang="en-IN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°C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to 70</a:t>
                      </a:r>
                      <a:r>
                        <a:rPr lang="en-IN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°C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(-20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r>
                        <a:rPr lang="en-US" sz="1100" spc="-75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r>
                        <a:rPr lang="en-US" sz="1100" spc="-5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t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o</a:t>
                      </a:r>
                      <a:r>
                        <a:rPr lang="en-US" sz="1100" spc="-75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r>
                        <a:rPr lang="en-US" sz="1100" spc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158</a:t>
                      </a:r>
                      <a:r>
                        <a:rPr lang="en-US" sz="1100" spc="-75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°F) without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display Model 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232038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Ope</a:t>
                      </a: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ra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ting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Humidi</a:t>
                      </a:r>
                      <a:r>
                        <a:rPr sz="1100" b="1" spc="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y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ange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n-US"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95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%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RH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non</a:t>
                      </a:r>
                      <a:r>
                        <a:rPr sz="1100" spc="1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-</a:t>
                      </a:r>
                      <a:r>
                        <a:rPr sz="1100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c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ondensing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6657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Housing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M</a:t>
                      </a: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at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erial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ABS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plastic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4"/>
                    </a:solidFill>
                  </a:tcPr>
                </a:tc>
              </a:tr>
              <a:tr h="232038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IP</a:t>
                      </a:r>
                      <a:r>
                        <a:rPr sz="1100" b="1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</a:t>
                      </a:r>
                      <a:r>
                        <a:rPr sz="1100" b="1" spc="-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</a:t>
                      </a: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ting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IP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n-US" sz="1100" spc="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65</a:t>
                      </a:r>
                      <a:r>
                        <a:rPr lang="en-US" sz="1100" spc="0" baseline="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for Cabinet, IP54 for Sensor Nozzle </a:t>
                      </a:r>
                    </a:p>
                  </a:txBody>
                  <a:tcPr marL="0" marR="0" marT="254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113417"/>
              </p:ext>
            </p:extLst>
          </p:nvPr>
        </p:nvGraphicFramePr>
        <p:xfrm>
          <a:off x="344472" y="6186449"/>
          <a:ext cx="3498561" cy="14560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6332"/>
                <a:gridCol w="2572229"/>
              </a:tblGrid>
              <a:tr h="191723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Sensor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Type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pc="-5" dirty="0" smtClean="0">
                          <a:latin typeface="+mj-lt"/>
                          <a:cs typeface="Calibri"/>
                        </a:rPr>
                        <a:t>Cap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a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c</a:t>
                      </a:r>
                      <a:r>
                        <a:rPr lang="en-US" sz="1100" spc="-5" dirty="0" smtClean="0">
                          <a:latin typeface="+mj-lt"/>
                          <a:cs typeface="Calibri"/>
                        </a:rPr>
                        <a:t>i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t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ive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Hu</a:t>
                      </a:r>
                      <a:r>
                        <a:rPr lang="en-US" sz="1100" spc="-5" dirty="0" smtClean="0">
                          <a:latin typeface="+mj-lt"/>
                          <a:cs typeface="Calibri"/>
                        </a:rPr>
                        <a:t>m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i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d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i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t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y</a:t>
                      </a:r>
                      <a:r>
                        <a:rPr lang="en-US" sz="1100" spc="-20" dirty="0" smtClean="0"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s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en</a:t>
                      </a:r>
                      <a:r>
                        <a:rPr lang="en-US" sz="1100" spc="-10" dirty="0" smtClean="0">
                          <a:latin typeface="+mj-lt"/>
                          <a:cs typeface="Calibri"/>
                        </a:rPr>
                        <a:t>s</a:t>
                      </a:r>
                      <a:r>
                        <a:rPr lang="en-US" sz="1100" spc="-5" dirty="0" smtClean="0">
                          <a:latin typeface="+mj-lt"/>
                          <a:cs typeface="Calibri"/>
                        </a:rPr>
                        <a:t>o</a:t>
                      </a:r>
                      <a:r>
                        <a:rPr lang="en-US" sz="1100" dirty="0" smtClean="0">
                          <a:latin typeface="+mj-lt"/>
                          <a:cs typeface="Calibri"/>
                        </a:rPr>
                        <a:t>r</a:t>
                      </a:r>
                      <a:r>
                        <a:rPr lang="en-US" sz="1100" baseline="0" dirty="0"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baseline="0" dirty="0" smtClean="0">
                          <a:latin typeface="+mj-lt"/>
                          <a:cs typeface="Calibri"/>
                        </a:rPr>
                        <a:t>(Digital)</a:t>
                      </a:r>
                      <a:endParaRPr lang="en-US" sz="1100" dirty="0" smtClean="0">
                        <a:latin typeface="+mj-lt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191723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3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Accuracy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Option1: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±2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%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RH (For range of 10-90%RH)</a:t>
                      </a:r>
                      <a:endParaRPr lang="en-IN" sz="1800" b="0" i="0" u="none" strike="noStrike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Option1: 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±3% RH (For range of 20-80%RH) 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1723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3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Hysteresis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1.5%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ypical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191723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3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Stability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&lt;+/-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1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%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@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20°C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(68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°F)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annually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8951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Output</a:t>
                      </a:r>
                      <a:r>
                        <a:rPr sz="1100" b="1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ange</a:t>
                      </a: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100%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RH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323189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Resolution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8636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5232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0.1% RH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983304"/>
              </p:ext>
            </p:extLst>
          </p:nvPr>
        </p:nvGraphicFramePr>
        <p:xfrm>
          <a:off x="360483" y="7992030"/>
          <a:ext cx="3575442" cy="10606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3390"/>
                <a:gridCol w="2772052"/>
              </a:tblGrid>
              <a:tr h="22860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Sensor</a:t>
                      </a:r>
                      <a:r>
                        <a:rPr sz="1100" b="1" spc="-10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b="1" spc="-3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ype</a:t>
                      </a: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Band</a:t>
                      </a:r>
                      <a:r>
                        <a:rPr lang="en-US" sz="1100" spc="-2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Gap</a:t>
                      </a:r>
                      <a:r>
                        <a:rPr lang="en-US" sz="1100" spc="-15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spc="-5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T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e</a:t>
                      </a:r>
                      <a:r>
                        <a:rPr lang="en-US" sz="1100" spc="-5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mpe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ra</a:t>
                      </a:r>
                      <a:r>
                        <a:rPr lang="en-US" sz="1100" spc="-1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t</a:t>
                      </a:r>
                      <a:r>
                        <a:rPr lang="en-US" sz="1100" spc="-5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u</a:t>
                      </a:r>
                      <a:r>
                        <a:rPr lang="en-US" sz="1100" spc="-15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r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e</a:t>
                      </a:r>
                      <a:r>
                        <a:rPr lang="en-US" sz="1100" spc="-3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 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+mj-lt"/>
                          <a:cs typeface="Calibri"/>
                        </a:rPr>
                        <a:t>(Digital)</a:t>
                      </a:r>
                      <a:endParaRPr lang="en-US" sz="1100" dirty="0" smtClean="0">
                        <a:solidFill>
                          <a:schemeClr val="tx1"/>
                        </a:solidFill>
                        <a:latin typeface="+mj-lt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3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Accuracy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Option1: ±0.2°C</a:t>
                      </a:r>
                      <a:r>
                        <a:rPr lang="en-US" sz="1100" spc="-75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 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(For the range of 0°C to 60°C) </a:t>
                      </a:r>
                      <a:endParaRPr lang="en-US" sz="1100" spc="-75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rebuchet MS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rebuchet MS"/>
                        </a:rPr>
                        <a:t>Option1: ±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0.3°C (For the range of 0°C to 40°C) 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  <a:tr h="22296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2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Resolution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0.1°C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(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0.1°F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)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296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Range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n-US" sz="1100" spc="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7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0°C</a:t>
                      </a:r>
                      <a:r>
                        <a:rPr sz="1100" spc="-75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(32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spc="-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t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o</a:t>
                      </a:r>
                      <a:r>
                        <a:rPr sz="1100" spc="-75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 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1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58</a:t>
                      </a:r>
                      <a:r>
                        <a:rPr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°F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)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F4F4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348854" y="5928370"/>
            <a:ext cx="85026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70" dirty="0">
                <a:cs typeface="Tahoma"/>
              </a:rPr>
              <a:t>R</a:t>
            </a:r>
            <a:r>
              <a:rPr sz="1000" b="1" spc="-90" dirty="0">
                <a:cs typeface="Tahoma"/>
              </a:rPr>
              <a:t>H </a:t>
            </a:r>
            <a:r>
              <a:rPr sz="1000" b="1" spc="-60" dirty="0">
                <a:cs typeface="Tahoma"/>
              </a:rPr>
              <a:t>T</a:t>
            </a:r>
            <a:r>
              <a:rPr sz="1000" b="1" spc="-70" dirty="0">
                <a:cs typeface="Tahoma"/>
              </a:rPr>
              <a:t>R</a:t>
            </a:r>
            <a:r>
              <a:rPr sz="1000" b="1" spc="-55" dirty="0">
                <a:cs typeface="Tahoma"/>
              </a:rPr>
              <a:t>ANSMI</a:t>
            </a:r>
            <a:r>
              <a:rPr sz="1000" b="1" spc="-35" dirty="0">
                <a:cs typeface="Tahoma"/>
              </a:rPr>
              <a:t>T</a:t>
            </a:r>
            <a:r>
              <a:rPr sz="1000" b="1" spc="-60" dirty="0">
                <a:cs typeface="Tahoma"/>
              </a:rPr>
              <a:t>TER</a:t>
            </a:r>
            <a:endParaRPr sz="1000" dirty="0"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1054" y="7720643"/>
            <a:ext cx="1859824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0" dirty="0">
                <a:cs typeface="Tahoma"/>
              </a:rPr>
              <a:t>TEMPER</a:t>
            </a:r>
            <a:r>
              <a:rPr sz="1000" b="1" spc="-80" dirty="0">
                <a:cs typeface="Tahoma"/>
              </a:rPr>
              <a:t>A</a:t>
            </a:r>
            <a:r>
              <a:rPr sz="1000" b="1" spc="-55" dirty="0">
                <a:cs typeface="Tahoma"/>
              </a:rPr>
              <a:t>TUR</a:t>
            </a:r>
            <a:r>
              <a:rPr sz="1000" b="1" spc="-65" dirty="0">
                <a:cs typeface="Tahoma"/>
              </a:rPr>
              <a:t>E</a:t>
            </a:r>
            <a:r>
              <a:rPr sz="1000" b="1" spc="-90" dirty="0">
                <a:cs typeface="Tahoma"/>
              </a:rPr>
              <a:t> </a:t>
            </a:r>
            <a:r>
              <a:rPr sz="1000" b="1" spc="-60" dirty="0" smtClean="0">
                <a:cs typeface="Tahoma"/>
              </a:rPr>
              <a:t>T</a:t>
            </a:r>
            <a:r>
              <a:rPr sz="1000" b="1" spc="-70" dirty="0" smtClean="0">
                <a:cs typeface="Tahoma"/>
              </a:rPr>
              <a:t>R</a:t>
            </a:r>
            <a:r>
              <a:rPr sz="1000" b="1" spc="-55" dirty="0" smtClean="0">
                <a:cs typeface="Tahoma"/>
              </a:rPr>
              <a:t>ANSMI</a:t>
            </a:r>
            <a:r>
              <a:rPr sz="1000" b="1" spc="-35" dirty="0" smtClean="0">
                <a:cs typeface="Tahoma"/>
              </a:rPr>
              <a:t>T</a:t>
            </a:r>
            <a:r>
              <a:rPr sz="1000" b="1" spc="-55" dirty="0" smtClean="0">
                <a:cs typeface="Tahoma"/>
              </a:rPr>
              <a:t>TE</a:t>
            </a:r>
            <a:r>
              <a:rPr sz="1000" b="1" spc="-85" dirty="0" smtClean="0">
                <a:cs typeface="Tahoma"/>
              </a:rPr>
              <a:t>R</a:t>
            </a:r>
            <a:endParaRPr sz="1000" dirty="0">
              <a:cs typeface="Tahoma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766777"/>
              </p:ext>
            </p:extLst>
          </p:nvPr>
        </p:nvGraphicFramePr>
        <p:xfrm>
          <a:off x="369618" y="9346449"/>
          <a:ext cx="3554955" cy="208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2960"/>
                <a:gridCol w="2011995"/>
              </a:tblGrid>
              <a:tr h="1778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b="1" spc="-6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T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erminal</a:t>
                      </a:r>
                      <a:r>
                        <a:rPr sz="1200" b="1" spc="-7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Blocks</a:t>
                      </a: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Sc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r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ew</a:t>
                      </a:r>
                      <a:r>
                        <a:rPr sz="1200" spc="-7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t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erminal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s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,</a:t>
                      </a:r>
                      <a:r>
                        <a:rPr sz="1200" spc="-7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18-24</a:t>
                      </a:r>
                      <a:r>
                        <a:rPr sz="1200" spc="-7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 </a:t>
                      </a:r>
                      <a:r>
                        <a:rPr sz="1200" spc="-45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A</a:t>
                      </a:r>
                      <a:r>
                        <a:rPr sz="1200" dirty="0">
                          <a:solidFill>
                            <a:schemeClr val="tx1"/>
                          </a:solidFill>
                          <a:latin typeface="+mn-lt"/>
                          <a:cs typeface="Trebuchet MS"/>
                        </a:rPr>
                        <a:t>WG</a:t>
                      </a: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221893" y="8064396"/>
            <a:ext cx="3328665" cy="183929"/>
            <a:chOff x="3968768" y="7913576"/>
            <a:chExt cx="3448685" cy="190500"/>
          </a:xfrm>
          <a:solidFill>
            <a:schemeClr val="bg1">
              <a:lumMod val="85000"/>
            </a:schemeClr>
          </a:solidFill>
        </p:grpSpPr>
        <p:sp>
          <p:nvSpPr>
            <p:cNvPr id="25" name="object 25"/>
            <p:cNvSpPr/>
            <p:nvPr/>
          </p:nvSpPr>
          <p:spPr>
            <a:xfrm>
              <a:off x="3968762" y="7913585"/>
              <a:ext cx="3448685" cy="12700"/>
            </a:xfrm>
            <a:custGeom>
              <a:avLst/>
              <a:gdLst/>
              <a:ahLst/>
              <a:cxnLst/>
              <a:rect l="l" t="t" r="r" b="b"/>
              <a:pathLst>
                <a:path w="3448684" h="12700">
                  <a:moveTo>
                    <a:pt x="3448291" y="0"/>
                  </a:moveTo>
                  <a:lnTo>
                    <a:pt x="1409941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409941" y="12700"/>
                  </a:lnTo>
                  <a:lnTo>
                    <a:pt x="3448291" y="12700"/>
                  </a:lnTo>
                  <a:lnTo>
                    <a:pt x="344829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5378712" y="7926276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165099"/>
                  </a:moveTo>
                  <a:lnTo>
                    <a:pt x="0" y="0"/>
                  </a:lnTo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00"/>
            </a:p>
          </p:txBody>
        </p:sp>
        <p:sp>
          <p:nvSpPr>
            <p:cNvPr id="27" name="object 27"/>
            <p:cNvSpPr/>
            <p:nvPr/>
          </p:nvSpPr>
          <p:spPr>
            <a:xfrm>
              <a:off x="3968762" y="8091385"/>
              <a:ext cx="3448685" cy="12700"/>
            </a:xfrm>
            <a:custGeom>
              <a:avLst/>
              <a:gdLst/>
              <a:ahLst/>
              <a:cxnLst/>
              <a:rect l="l" t="t" r="r" b="b"/>
              <a:pathLst>
                <a:path w="3448684" h="12700">
                  <a:moveTo>
                    <a:pt x="3448291" y="0"/>
                  </a:moveTo>
                  <a:lnTo>
                    <a:pt x="1409941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1409941" y="12700"/>
                  </a:lnTo>
                  <a:lnTo>
                    <a:pt x="3448291" y="12700"/>
                  </a:lnTo>
                  <a:lnTo>
                    <a:pt x="344829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0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9618" y="9153233"/>
            <a:ext cx="9493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95" dirty="0">
                <a:cs typeface="Tahoma"/>
              </a:rPr>
              <a:t>WIRIN</a:t>
            </a:r>
            <a:r>
              <a:rPr sz="1000" b="1" spc="-114" dirty="0">
                <a:cs typeface="Tahoma"/>
              </a:rPr>
              <a:t>G</a:t>
            </a:r>
            <a:r>
              <a:rPr sz="1000" b="1" spc="-90" dirty="0">
                <a:cs typeface="Tahoma"/>
              </a:rPr>
              <a:t> </a:t>
            </a:r>
            <a:r>
              <a:rPr sz="1000" b="1" spc="-55" dirty="0">
                <a:cs typeface="Tahoma"/>
              </a:rPr>
              <a:t>TERMINALS</a:t>
            </a:r>
            <a:endParaRPr sz="1000" dirty="0"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21893" y="7859362"/>
            <a:ext cx="66167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45" dirty="0">
                <a:cs typeface="Tahoma"/>
              </a:rPr>
              <a:t>W</a:t>
            </a:r>
            <a:r>
              <a:rPr sz="1000" b="1" spc="-65" dirty="0">
                <a:cs typeface="Tahoma"/>
              </a:rPr>
              <a:t>ARR</a:t>
            </a:r>
            <a:r>
              <a:rPr sz="1000" b="1" spc="-35" dirty="0">
                <a:cs typeface="Tahoma"/>
              </a:rPr>
              <a:t>AN</a:t>
            </a:r>
            <a:r>
              <a:rPr sz="1000" b="1" spc="-25" dirty="0">
                <a:cs typeface="Tahoma"/>
              </a:rPr>
              <a:t>T</a:t>
            </a:r>
            <a:r>
              <a:rPr sz="1000" b="1" spc="-55" dirty="0">
                <a:cs typeface="Tahoma"/>
              </a:rPr>
              <a:t>Y</a:t>
            </a:r>
            <a:endParaRPr sz="1000" dirty="0"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21887" y="8065861"/>
            <a:ext cx="1403985" cy="1885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1905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50"/>
              </a:spcBef>
            </a:pPr>
            <a:r>
              <a:rPr sz="1100" b="1" spc="-35" dirty="0">
                <a:solidFill>
                  <a:srgbClr val="4C4D4F"/>
                </a:solidFill>
                <a:cs typeface="Trebuchet MS"/>
              </a:rPr>
              <a:t>Limit</a:t>
            </a:r>
            <a:r>
              <a:rPr sz="1100" b="1" spc="-15" dirty="0">
                <a:solidFill>
                  <a:srgbClr val="4C4D4F"/>
                </a:solidFill>
                <a:cs typeface="Trebuchet MS"/>
              </a:rPr>
              <a:t>ed</a:t>
            </a:r>
            <a:r>
              <a:rPr sz="1100" b="1" spc="-105" dirty="0">
                <a:solidFill>
                  <a:srgbClr val="4C4D4F"/>
                </a:solidFill>
                <a:cs typeface="Trebuchet MS"/>
              </a:rPr>
              <a:t> </a:t>
            </a:r>
            <a:r>
              <a:rPr sz="1100" b="1" spc="-35" dirty="0">
                <a:solidFill>
                  <a:srgbClr val="4C4D4F"/>
                </a:solidFill>
                <a:cs typeface="Trebuchet MS"/>
              </a:rPr>
              <a:t>W</a:t>
            </a:r>
            <a:r>
              <a:rPr sz="1100" b="1" spc="-45" dirty="0">
                <a:solidFill>
                  <a:srgbClr val="4C4D4F"/>
                </a:solidFill>
                <a:cs typeface="Trebuchet MS"/>
              </a:rPr>
              <a:t>ar</a:t>
            </a:r>
            <a:r>
              <a:rPr sz="1100" b="1" spc="-55" dirty="0">
                <a:solidFill>
                  <a:srgbClr val="4C4D4F"/>
                </a:solidFill>
                <a:cs typeface="Trebuchet MS"/>
              </a:rPr>
              <a:t>r</a:t>
            </a:r>
            <a:r>
              <a:rPr sz="1100" b="1" spc="-15" dirty="0">
                <a:solidFill>
                  <a:srgbClr val="4C4D4F"/>
                </a:solidFill>
                <a:cs typeface="Trebuchet MS"/>
              </a:rPr>
              <a:t>a</a:t>
            </a:r>
            <a:r>
              <a:rPr sz="1100" b="1" spc="-20" dirty="0">
                <a:solidFill>
                  <a:srgbClr val="4C4D4F"/>
                </a:solidFill>
                <a:cs typeface="Trebuchet MS"/>
              </a:rPr>
              <a:t>n</a:t>
            </a:r>
            <a:r>
              <a:rPr sz="1100" b="1" spc="-50" dirty="0">
                <a:solidFill>
                  <a:srgbClr val="4C4D4F"/>
                </a:solidFill>
                <a:cs typeface="Trebuchet MS"/>
              </a:rPr>
              <a:t>t</a:t>
            </a:r>
            <a:r>
              <a:rPr sz="1100" b="1" spc="-20" dirty="0">
                <a:solidFill>
                  <a:srgbClr val="4C4D4F"/>
                </a:solidFill>
                <a:cs typeface="Trebuchet MS"/>
              </a:rPr>
              <a:t>y</a:t>
            </a:r>
            <a:endParaRPr sz="1100" b="1" dirty="0"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38883" y="8076658"/>
            <a:ext cx="1905636" cy="1885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19050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150"/>
              </a:spcBef>
            </a:pPr>
            <a:r>
              <a:rPr lang="en-US" sz="1100" spc="-75" dirty="0" smtClean="0">
                <a:solidFill>
                  <a:srgbClr val="4C4D4F"/>
                </a:solidFill>
                <a:cs typeface="Trebuchet MS"/>
              </a:rPr>
              <a:t>1</a:t>
            </a:r>
            <a:r>
              <a:rPr sz="1100" spc="-75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1100" spc="-30" dirty="0" smtClean="0">
                <a:solidFill>
                  <a:srgbClr val="4C4D4F"/>
                </a:solidFill>
                <a:cs typeface="Trebuchet MS"/>
              </a:rPr>
              <a:t>y</a:t>
            </a:r>
            <a:r>
              <a:rPr sz="1100" spc="-35" dirty="0" smtClean="0">
                <a:solidFill>
                  <a:srgbClr val="4C4D4F"/>
                </a:solidFill>
                <a:cs typeface="Trebuchet MS"/>
              </a:rPr>
              <a:t>ear</a:t>
            </a:r>
            <a:endParaRPr sz="1100" dirty="0">
              <a:cs typeface="Trebuchet M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74696" y="2324287"/>
            <a:ext cx="336040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i="1" dirty="0">
                <a:solidFill>
                  <a:schemeClr val="tx2"/>
                </a:solidFill>
              </a:rPr>
              <a:t>envi</a:t>
            </a:r>
            <a:r>
              <a:rPr lang="en-US" sz="1100" b="1" i="1" dirty="0">
                <a:solidFill>
                  <a:srgbClr val="FFC000"/>
                </a:solidFill>
              </a:rPr>
              <a:t>SENSE</a:t>
            </a:r>
            <a:r>
              <a:rPr lang="en-US" sz="1100" dirty="0"/>
              <a:t> series devices are high performance, “all-in-one” temperature and Humidity transmitter. Its high reliability industrial design and offers 4-20 mA output signal transmission. It is wired loop transmitter (Two wire transmitter) It accurately measures humidity using capacitive sensor technology &amp; temperature using band gap sensor technology. Wall mount, duct mount versions available.</a:t>
            </a:r>
            <a:endParaRPr lang="en-IN" sz="1100" dirty="0"/>
          </a:p>
        </p:txBody>
      </p:sp>
      <p:sp>
        <p:nvSpPr>
          <p:cNvPr id="58" name="object 12"/>
          <p:cNvSpPr txBox="1"/>
          <p:nvPr/>
        </p:nvSpPr>
        <p:spPr>
          <a:xfrm>
            <a:off x="351054" y="3794972"/>
            <a:ext cx="165735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b="1" spc="-70" dirty="0" smtClean="0">
                <a:cs typeface="Tahoma"/>
              </a:rPr>
              <a:t>Technical Specification</a:t>
            </a:r>
            <a:endParaRPr sz="1100" dirty="0">
              <a:cs typeface="Tahoma"/>
            </a:endParaRPr>
          </a:p>
        </p:txBody>
      </p:sp>
      <p:sp>
        <p:nvSpPr>
          <p:cNvPr id="59" name="object 40"/>
          <p:cNvSpPr txBox="1"/>
          <p:nvPr/>
        </p:nvSpPr>
        <p:spPr>
          <a:xfrm>
            <a:off x="4221893" y="8395372"/>
            <a:ext cx="1470597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N" sz="1000" b="1" spc="-70" dirty="0">
                <a:cs typeface="Tahoma"/>
              </a:rPr>
              <a:t>C</a:t>
            </a:r>
            <a:r>
              <a:rPr lang="en-IN" sz="1000" b="1" spc="-50" dirty="0">
                <a:cs typeface="Tahoma"/>
              </a:rPr>
              <a:t>OMPLIANC</a:t>
            </a:r>
            <a:r>
              <a:rPr lang="en-IN" sz="1000" b="1" spc="-60" dirty="0">
                <a:cs typeface="Tahoma"/>
              </a:rPr>
              <a:t>E </a:t>
            </a:r>
            <a:r>
              <a:rPr lang="en-IN" sz="1000" b="1" spc="-60" dirty="0" smtClean="0">
                <a:cs typeface="Tahoma"/>
              </a:rPr>
              <a:t>INFOR</a:t>
            </a:r>
            <a:r>
              <a:rPr lang="en-IN" sz="1000" b="1" spc="-90" dirty="0" smtClean="0">
                <a:cs typeface="Tahoma"/>
              </a:rPr>
              <a:t>M</a:t>
            </a:r>
            <a:r>
              <a:rPr lang="en-IN" sz="1000" b="1" spc="-10" dirty="0" smtClean="0">
                <a:cs typeface="Tahoma"/>
              </a:rPr>
              <a:t>A</a:t>
            </a:r>
            <a:r>
              <a:rPr lang="en-IN" sz="1000" b="1" spc="-65" dirty="0" smtClean="0">
                <a:cs typeface="Tahoma"/>
              </a:rPr>
              <a:t>TION</a:t>
            </a:r>
            <a:endParaRPr lang="en-IN" sz="1000" dirty="0">
              <a:cs typeface="Tahoma"/>
            </a:endParaRP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734258"/>
              </p:ext>
            </p:extLst>
          </p:nvPr>
        </p:nvGraphicFramePr>
        <p:xfrm>
          <a:off x="4225649" y="8613092"/>
          <a:ext cx="3318869" cy="2535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0432"/>
                <a:gridCol w="1898437"/>
              </a:tblGrid>
              <a:tr h="253502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000" b="1" spc="-6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Agency</a:t>
                      </a:r>
                      <a:r>
                        <a:rPr lang="en-US" sz="1000" b="1" spc="-60" baseline="0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 Approval</a:t>
                      </a:r>
                      <a:endParaRPr sz="1000" b="1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7E8"/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Trebuchet MS"/>
                          <a:cs typeface="Trebuchet MS"/>
                        </a:rPr>
                        <a:t>CE Compliance Design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E7E8"/>
                    </a:solidFill>
                  </a:tcPr>
                </a:tc>
              </a:tr>
            </a:tbl>
          </a:graphicData>
        </a:graphic>
      </p:graphicFrame>
      <p:sp>
        <p:nvSpPr>
          <p:cNvPr id="76" name="Rectangle 75"/>
          <p:cNvSpPr/>
          <p:nvPr/>
        </p:nvSpPr>
        <p:spPr>
          <a:xfrm>
            <a:off x="370654" y="488445"/>
            <a:ext cx="19600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pc="-15" dirty="0" smtClean="0">
                <a:solidFill>
                  <a:schemeClr val="tx2"/>
                </a:solidFill>
                <a:cs typeface="Trebuchet MS"/>
              </a:rPr>
              <a:t>enviSENSE Series</a:t>
            </a:r>
            <a:endParaRPr lang="en-IN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44207" y="495786"/>
            <a:ext cx="3857181" cy="1969566"/>
            <a:chOff x="3752529" y="1136937"/>
            <a:chExt cx="3857181" cy="1969566"/>
          </a:xfrm>
        </p:grpSpPr>
        <p:grpSp>
          <p:nvGrpSpPr>
            <p:cNvPr id="48" name="Group 47"/>
            <p:cNvGrpSpPr/>
            <p:nvPr/>
          </p:nvGrpSpPr>
          <p:grpSpPr>
            <a:xfrm>
              <a:off x="3752529" y="1136937"/>
              <a:ext cx="3857181" cy="1958322"/>
              <a:chOff x="3782346" y="1104346"/>
              <a:chExt cx="3857181" cy="1958322"/>
            </a:xfrm>
          </p:grpSpPr>
          <p:sp>
            <p:nvSpPr>
              <p:cNvPr id="51" name="object 51"/>
              <p:cNvSpPr txBox="1"/>
              <p:nvPr/>
            </p:nvSpPr>
            <p:spPr>
              <a:xfrm>
                <a:off x="3862713" y="1300789"/>
                <a:ext cx="1614502" cy="959237"/>
              </a:xfrm>
              <a:prstGeom prst="rect">
                <a:avLst/>
              </a:prstGeom>
            </p:spPr>
            <p:txBody>
              <a:bodyPr vert="horz" wrap="square" lIns="0" tIns="11176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880"/>
                  </a:spcBef>
                </a:pPr>
                <a:r>
                  <a:rPr lang="en-US" sz="1100" dirty="0" smtClean="0">
                    <a:cs typeface="Arial" panose="020B0604020202020204" pitchFamily="34" charset="0"/>
                  </a:rPr>
                  <a:t>Digital Sensor with capacitive </a:t>
                </a:r>
                <a:r>
                  <a:rPr lang="en-US" sz="1100" dirty="0">
                    <a:cs typeface="Arial" panose="020B0604020202020204" pitchFamily="34" charset="0"/>
                  </a:rPr>
                  <a:t>sensor technology </a:t>
                </a:r>
                <a:r>
                  <a:rPr lang="en-US" sz="1100" dirty="0" smtClean="0">
                    <a:cs typeface="Arial" panose="020B0604020202020204" pitchFamily="34" charset="0"/>
                  </a:rPr>
                  <a:t>for Rh &amp; </a:t>
                </a:r>
                <a:r>
                  <a:rPr lang="en-US" sz="1100" dirty="0">
                    <a:cs typeface="Arial" panose="020B0604020202020204" pitchFamily="34" charset="0"/>
                  </a:rPr>
                  <a:t>band gap sensor </a:t>
                </a:r>
                <a:r>
                  <a:rPr lang="en-US" sz="1100" dirty="0" smtClean="0">
                    <a:cs typeface="Arial" panose="020B0604020202020204" pitchFamily="34" charset="0"/>
                  </a:rPr>
                  <a:t>technology, Factory Calibrated.</a:t>
                </a:r>
                <a:endParaRPr sz="1100" spc="-120" dirty="0" smtClean="0">
                  <a:solidFill>
                    <a:srgbClr val="006587"/>
                  </a:solidFill>
                  <a:cs typeface="Trebuchet MS"/>
                </a:endParaRPr>
              </a:p>
            </p:txBody>
          </p:sp>
          <p:sp>
            <p:nvSpPr>
              <p:cNvPr id="65" name="object 56"/>
              <p:cNvSpPr txBox="1"/>
              <p:nvPr/>
            </p:nvSpPr>
            <p:spPr>
              <a:xfrm>
                <a:off x="5588549" y="2124039"/>
                <a:ext cx="1566986" cy="488595"/>
              </a:xfrm>
              <a:prstGeom prst="rect">
                <a:avLst/>
              </a:prstGeom>
            </p:spPr>
            <p:txBody>
              <a:bodyPr vert="horz" wrap="square" lIns="0" tIns="111760" rIns="0" bIns="0" rtlCol="0">
                <a:spAutoFit/>
              </a:bodyPr>
              <a:lstStyle/>
              <a:p>
                <a:pPr marL="12700" marR="5080">
                  <a:lnSpc>
                    <a:spcPct val="111100"/>
                  </a:lnSpc>
                  <a:spcBef>
                    <a:spcPts val="270"/>
                  </a:spcBef>
                </a:pPr>
                <a:r>
                  <a:rPr lang="en-US" sz="1100" spc="-25" dirty="0" smtClean="0">
                    <a:cs typeface="Trebuchet MS"/>
                  </a:rPr>
                  <a:t>IP65 Cabinet &amp; IP54 Sensor Nozzle </a:t>
                </a:r>
                <a:endParaRPr sz="1100" dirty="0">
                  <a:cs typeface="Trebuchet MS"/>
                </a:endParaRPr>
              </a:p>
            </p:txBody>
          </p:sp>
          <p:sp>
            <p:nvSpPr>
              <p:cNvPr id="64" name="object 53"/>
              <p:cNvSpPr txBox="1"/>
              <p:nvPr/>
            </p:nvSpPr>
            <p:spPr>
              <a:xfrm>
                <a:off x="3874064" y="2638193"/>
                <a:ext cx="1614502" cy="424475"/>
              </a:xfrm>
              <a:prstGeom prst="rect">
                <a:avLst/>
              </a:prstGeom>
            </p:spPr>
            <p:txBody>
              <a:bodyPr vert="horz" wrap="square" lIns="0" tIns="48260" rIns="0" bIns="0" rtlCol="0">
                <a:spAutoFit/>
              </a:bodyPr>
              <a:lstStyle/>
              <a:p>
                <a:pPr marL="12700" marR="5080">
                  <a:lnSpc>
                    <a:spcPct val="111100"/>
                  </a:lnSpc>
                  <a:spcBef>
                    <a:spcPts val="250"/>
                  </a:spcBef>
                </a:pPr>
                <a:r>
                  <a:rPr lang="en-US" sz="1100" spc="-55" dirty="0" smtClean="0">
                    <a:cs typeface="Trebuchet MS"/>
                  </a:rPr>
                  <a:t>Long Term Stability for T+RH sensor </a:t>
                </a:r>
                <a:endParaRPr sz="1100" dirty="0">
                  <a:cs typeface="Trebuchet M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499487" y="1372501"/>
                <a:ext cx="2057400" cy="600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880"/>
                  </a:spcBef>
                </a:pPr>
                <a:r>
                  <a:rPr lang="en-US" sz="1100" dirty="0" smtClean="0">
                    <a:cs typeface="Arial" panose="020B0604020202020204" pitchFamily="34" charset="0"/>
                  </a:rPr>
                  <a:t>High Performance digital sensors allows accurate measurement &amp; fast Response of 10ms</a:t>
                </a:r>
                <a:endParaRPr lang="en-US" sz="1100" spc="-120" dirty="0">
                  <a:cs typeface="Trebuchet M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3782346" y="1121625"/>
                <a:ext cx="14814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spc="-15" dirty="0" smtClean="0">
                    <a:solidFill>
                      <a:schemeClr val="tx2"/>
                    </a:solidFill>
                    <a:cs typeface="Trebuchet MS"/>
                  </a:rPr>
                  <a:t>Sensor Element</a:t>
                </a:r>
                <a:endParaRPr lang="en-IN" sz="1600" dirty="0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5501121" y="1104346"/>
                <a:ext cx="213840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spc="-15" dirty="0" smtClean="0">
                    <a:solidFill>
                      <a:schemeClr val="tx2"/>
                    </a:solidFill>
                    <a:cs typeface="Trebuchet MS"/>
                  </a:rPr>
                  <a:t>Accurate Measurement</a:t>
                </a:r>
                <a:endParaRPr lang="en-IN" sz="1600" dirty="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3786972" y="2368022"/>
                <a:ext cx="86267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spc="-15" dirty="0" smtClean="0">
                    <a:solidFill>
                      <a:schemeClr val="tx2"/>
                    </a:solidFill>
                    <a:cs typeface="Trebuchet MS"/>
                  </a:rPr>
                  <a:t>Stability</a:t>
                </a:r>
                <a:endParaRPr lang="en-IN" sz="1600" dirty="0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5510690" y="1924262"/>
                <a:ext cx="14110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spc="-15" dirty="0" smtClean="0">
                    <a:solidFill>
                      <a:schemeClr val="tx2"/>
                    </a:solidFill>
                    <a:cs typeface="Trebuchet MS"/>
                  </a:rPr>
                  <a:t>Weather Proof</a:t>
                </a:r>
                <a:endParaRPr lang="en-IN" sz="1600" dirty="0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5524772" y="2570086"/>
                <a:ext cx="131555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spc="-15" dirty="0" smtClean="0">
                    <a:solidFill>
                      <a:schemeClr val="tx2"/>
                    </a:solidFill>
                    <a:cs typeface="Trebuchet MS"/>
                  </a:rPr>
                  <a:t>Easy to Install</a:t>
                </a:r>
                <a:endParaRPr lang="en-IN" sz="1600" dirty="0"/>
              </a:p>
            </p:txBody>
          </p:sp>
        </p:grpSp>
        <p:sp>
          <p:nvSpPr>
            <p:cNvPr id="67" name="object 54"/>
            <p:cNvSpPr txBox="1"/>
            <p:nvPr/>
          </p:nvSpPr>
          <p:spPr>
            <a:xfrm>
              <a:off x="5582733" y="2824374"/>
              <a:ext cx="1876147" cy="282129"/>
            </a:xfrm>
            <a:prstGeom prst="rect">
              <a:avLst/>
            </a:prstGeom>
          </p:spPr>
          <p:txBody>
            <a:bodyPr vert="horz" wrap="square" lIns="0" tIns="111760" rIns="0" bIns="0" rtlCol="0">
              <a:spAutoFit/>
            </a:bodyPr>
            <a:lstStyle/>
            <a:p>
              <a:endParaRPr lang="en-IN" sz="1100" dirty="0"/>
            </a:p>
          </p:txBody>
        </p:sp>
      </p:grpSp>
      <p:sp>
        <p:nvSpPr>
          <p:cNvPr id="61" name="object 12"/>
          <p:cNvSpPr txBox="1"/>
          <p:nvPr/>
        </p:nvSpPr>
        <p:spPr>
          <a:xfrm>
            <a:off x="3956099" y="2501504"/>
            <a:ext cx="1657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70" dirty="0" smtClean="0">
                <a:cs typeface="Tahoma"/>
              </a:rPr>
              <a:t>Accuracy Chart</a:t>
            </a:r>
            <a:endParaRPr dirty="0">
              <a:cs typeface="Tahoma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32" y="4431231"/>
            <a:ext cx="2852989" cy="159580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683" y="2871845"/>
            <a:ext cx="2773425" cy="1517812"/>
          </a:xfrm>
          <a:prstGeom prst="rect">
            <a:avLst/>
          </a:prstGeom>
        </p:spPr>
      </p:pic>
      <p:sp>
        <p:nvSpPr>
          <p:cNvPr id="68" name="object 6"/>
          <p:cNvSpPr/>
          <p:nvPr/>
        </p:nvSpPr>
        <p:spPr>
          <a:xfrm>
            <a:off x="4336940" y="6008388"/>
            <a:ext cx="3096285" cy="18378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"/>
          <p:cNvSpPr/>
          <p:nvPr/>
        </p:nvSpPr>
        <p:spPr>
          <a:xfrm>
            <a:off x="0" y="9848535"/>
            <a:ext cx="7772400" cy="209891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399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399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6432928" y="9611213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dirty="0" smtClean="0">
                <a:solidFill>
                  <a:schemeClr val="bg1">
                    <a:lumMod val="85000"/>
                  </a:schemeClr>
                </a:solidFill>
                <a:cs typeface="Trebuchet MS"/>
              </a:rPr>
              <a:t>Version: V1.3_17112023</a:t>
            </a:r>
            <a:endParaRPr lang="en-IN" sz="800" dirty="0"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42312"/>
              </p:ext>
            </p:extLst>
          </p:nvPr>
        </p:nvGraphicFramePr>
        <p:xfrm>
          <a:off x="4221887" y="9078569"/>
          <a:ext cx="3356206" cy="360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4008"/>
                <a:gridCol w="2552198"/>
              </a:tblGrid>
              <a:tr h="22296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IN" sz="1100" b="1" spc="-2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Field Calibration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en-IN" sz="1100" dirty="0" smtClean="0">
                          <a:solidFill>
                            <a:schemeClr val="tx1"/>
                          </a:solidFill>
                          <a:latin typeface="+mj-lt"/>
                          <a:cs typeface="Trebuchet MS"/>
                        </a:rPr>
                        <a:t>Available (Need to use external probe and Calibration Software Utility)</a:t>
                      </a:r>
                      <a:endParaRPr sz="1100" dirty="0">
                        <a:solidFill>
                          <a:schemeClr val="tx1"/>
                        </a:solidFill>
                        <a:latin typeface="+mj-lt"/>
                        <a:cs typeface="Trebuchet MS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73" y="870531"/>
            <a:ext cx="1120654" cy="14933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4984" y="1115133"/>
            <a:ext cx="1348721" cy="1105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object 266"/>
          <p:cNvSpPr/>
          <p:nvPr/>
        </p:nvSpPr>
        <p:spPr>
          <a:xfrm>
            <a:off x="0" y="0"/>
            <a:ext cx="7772400" cy="579120"/>
          </a:xfrm>
          <a:custGeom>
            <a:avLst/>
            <a:gdLst/>
            <a:ahLst/>
            <a:cxnLst/>
            <a:rect l="l" t="t" r="r" b="b"/>
            <a:pathLst>
              <a:path w="7772400" h="579120">
                <a:moveTo>
                  <a:pt x="7772400" y="578612"/>
                </a:moveTo>
                <a:lnTo>
                  <a:pt x="0" y="578612"/>
                </a:lnTo>
                <a:lnTo>
                  <a:pt x="0" y="0"/>
                </a:lnTo>
                <a:lnTo>
                  <a:pt x="7772400" y="0"/>
                </a:lnTo>
                <a:lnTo>
                  <a:pt x="7772400" y="578612"/>
                </a:lnTo>
                <a:close/>
              </a:path>
            </a:pathLst>
          </a:custGeom>
          <a:solidFill>
            <a:srgbClr val="006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" name="Picture 2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26" y="1499332"/>
            <a:ext cx="3074229" cy="1951223"/>
          </a:xfrm>
          <a:prstGeom prst="rect">
            <a:avLst/>
          </a:prstGeom>
        </p:spPr>
      </p:pic>
      <p:sp>
        <p:nvSpPr>
          <p:cNvPr id="1664" name="Rectangle 1663"/>
          <p:cNvSpPr/>
          <p:nvPr/>
        </p:nvSpPr>
        <p:spPr>
          <a:xfrm>
            <a:off x="324537" y="679794"/>
            <a:ext cx="15188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-15" dirty="0" smtClean="0">
                <a:solidFill>
                  <a:schemeClr val="tx2"/>
                </a:solidFill>
                <a:cs typeface="Trebuchet MS"/>
              </a:rPr>
              <a:t>Dimensional Drawing</a:t>
            </a:r>
            <a:endParaRPr lang="en-IN" sz="1200" dirty="0"/>
          </a:p>
        </p:txBody>
      </p:sp>
      <p:sp>
        <p:nvSpPr>
          <p:cNvPr id="1215" name="Rectangle 1214"/>
          <p:cNvSpPr/>
          <p:nvPr/>
        </p:nvSpPr>
        <p:spPr>
          <a:xfrm>
            <a:off x="292130" y="7021557"/>
            <a:ext cx="15135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-15" dirty="0" smtClean="0">
                <a:solidFill>
                  <a:schemeClr val="tx2"/>
                </a:solidFill>
              </a:rPr>
              <a:t>Ordering Information</a:t>
            </a:r>
            <a:endParaRPr lang="en-IN" sz="1200" dirty="0"/>
          </a:p>
        </p:txBody>
      </p:sp>
      <p:sp>
        <p:nvSpPr>
          <p:cNvPr id="583" name="Rectangle 582"/>
          <p:cNvSpPr/>
          <p:nvPr/>
        </p:nvSpPr>
        <p:spPr>
          <a:xfrm rot="16200000">
            <a:off x="3861408" y="6619646"/>
            <a:ext cx="414537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b="1" spc="-15" dirty="0" smtClean="0">
                <a:solidFill>
                  <a:schemeClr val="tx2"/>
                </a:solidFill>
                <a:cs typeface="Trebuchet MS"/>
              </a:rPr>
              <a:t>Humidity</a:t>
            </a:r>
            <a:endParaRPr lang="en-IN" sz="500" dirty="0"/>
          </a:p>
        </p:txBody>
      </p:sp>
      <p:grpSp>
        <p:nvGrpSpPr>
          <p:cNvPr id="584" name="Group 583"/>
          <p:cNvGrpSpPr/>
          <p:nvPr/>
        </p:nvGrpSpPr>
        <p:grpSpPr>
          <a:xfrm>
            <a:off x="2843025" y="5004029"/>
            <a:ext cx="2575318" cy="1809922"/>
            <a:chOff x="750307" y="3472209"/>
            <a:chExt cx="2575318" cy="1809922"/>
          </a:xfrm>
        </p:grpSpPr>
        <p:pic>
          <p:nvPicPr>
            <p:cNvPr id="585" name="Picture 58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307" y="3472209"/>
              <a:ext cx="2575318" cy="1556155"/>
            </a:xfrm>
            <a:prstGeom prst="rect">
              <a:avLst/>
            </a:prstGeom>
          </p:spPr>
        </p:pic>
        <p:sp>
          <p:nvSpPr>
            <p:cNvPr id="586" name="Rectangle 585"/>
            <p:cNvSpPr/>
            <p:nvPr/>
          </p:nvSpPr>
          <p:spPr>
            <a:xfrm>
              <a:off x="1690465" y="4819342"/>
              <a:ext cx="302006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CH-1</a:t>
              </a:r>
              <a:endParaRPr lang="en-IN" sz="500" dirty="0"/>
            </a:p>
          </p:txBody>
        </p:sp>
        <p:sp>
          <p:nvSpPr>
            <p:cNvPr id="587" name="Rectangle 586"/>
            <p:cNvSpPr/>
            <p:nvPr/>
          </p:nvSpPr>
          <p:spPr>
            <a:xfrm>
              <a:off x="1831101" y="4819341"/>
              <a:ext cx="302006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CH-2</a:t>
              </a:r>
              <a:endParaRPr lang="en-IN" sz="500" dirty="0"/>
            </a:p>
          </p:txBody>
        </p:sp>
        <p:sp>
          <p:nvSpPr>
            <p:cNvPr id="588" name="Rectangle 587"/>
            <p:cNvSpPr/>
            <p:nvPr/>
          </p:nvSpPr>
          <p:spPr>
            <a:xfrm>
              <a:off x="1965622" y="4819341"/>
              <a:ext cx="300723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GND</a:t>
              </a:r>
              <a:endParaRPr lang="en-IN" sz="500" dirty="0"/>
            </a:p>
          </p:txBody>
        </p:sp>
        <p:sp>
          <p:nvSpPr>
            <p:cNvPr id="589" name="Rectangle 588"/>
            <p:cNvSpPr/>
            <p:nvPr/>
          </p:nvSpPr>
          <p:spPr>
            <a:xfrm>
              <a:off x="2114499" y="4819340"/>
              <a:ext cx="28148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24V</a:t>
              </a:r>
              <a:endParaRPr lang="en-IN" sz="500" dirty="0"/>
            </a:p>
          </p:txBody>
        </p:sp>
        <p:sp>
          <p:nvSpPr>
            <p:cNvPr id="590" name="Rectangle 589"/>
            <p:cNvSpPr/>
            <p:nvPr/>
          </p:nvSpPr>
          <p:spPr>
            <a:xfrm rot="16200000">
              <a:off x="1656004" y="5033665"/>
              <a:ext cx="327654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Temp</a:t>
              </a:r>
              <a:endParaRPr lang="en-IN" sz="500" dirty="0"/>
            </a:p>
          </p:txBody>
        </p:sp>
        <p:sp>
          <p:nvSpPr>
            <p:cNvPr id="591" name="Rectangle 590"/>
            <p:cNvSpPr/>
            <p:nvPr/>
          </p:nvSpPr>
          <p:spPr>
            <a:xfrm rot="16200000">
              <a:off x="1981724" y="5009715"/>
              <a:ext cx="300723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GND</a:t>
              </a:r>
              <a:endParaRPr lang="en-IN" sz="500" dirty="0"/>
            </a:p>
          </p:txBody>
        </p:sp>
        <p:sp>
          <p:nvSpPr>
            <p:cNvPr id="592" name="Rectangle 591"/>
            <p:cNvSpPr/>
            <p:nvPr/>
          </p:nvSpPr>
          <p:spPr>
            <a:xfrm rot="16200000">
              <a:off x="2118883" y="4999282"/>
              <a:ext cx="28148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spc="-15" dirty="0" smtClean="0">
                  <a:solidFill>
                    <a:schemeClr val="tx2"/>
                  </a:solidFill>
                  <a:cs typeface="Trebuchet MS"/>
                </a:rPr>
                <a:t>24V</a:t>
              </a:r>
              <a:endParaRPr lang="en-IN" sz="500" dirty="0"/>
            </a:p>
          </p:txBody>
        </p:sp>
      </p:grpSp>
      <p:sp>
        <p:nvSpPr>
          <p:cNvPr id="672" name="object 67"/>
          <p:cNvSpPr/>
          <p:nvPr/>
        </p:nvSpPr>
        <p:spPr>
          <a:xfrm>
            <a:off x="-5397" y="9168296"/>
            <a:ext cx="7772400" cy="45719"/>
          </a:xfrm>
          <a:custGeom>
            <a:avLst/>
            <a:gdLst/>
            <a:ahLst/>
            <a:cxnLst/>
            <a:rect l="l" t="t" r="r" b="b"/>
            <a:pathLst>
              <a:path w="7556500">
                <a:moveTo>
                  <a:pt x="0" y="0"/>
                </a:moveTo>
                <a:lnTo>
                  <a:pt x="7556500" y="0"/>
                </a:lnTo>
              </a:path>
            </a:pathLst>
          </a:custGeom>
          <a:ln w="31140">
            <a:solidFill>
              <a:srgbClr val="25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8"/>
          <p:cNvSpPr/>
          <p:nvPr/>
        </p:nvSpPr>
        <p:spPr>
          <a:xfrm>
            <a:off x="-5397" y="9153399"/>
            <a:ext cx="7772400" cy="457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9"/>
          <p:cNvSpPr/>
          <p:nvPr/>
        </p:nvSpPr>
        <p:spPr>
          <a:xfrm>
            <a:off x="5775528" y="9390019"/>
            <a:ext cx="403642" cy="303513"/>
          </a:xfrm>
          <a:custGeom>
            <a:avLst/>
            <a:gdLst/>
            <a:ahLst/>
            <a:cxnLst/>
            <a:rect l="l" t="t" r="r" b="b"/>
            <a:pathLst>
              <a:path w="392429" h="335279">
                <a:moveTo>
                  <a:pt x="0" y="335089"/>
                </a:moveTo>
                <a:lnTo>
                  <a:pt x="392061" y="335089"/>
                </a:lnTo>
                <a:lnTo>
                  <a:pt x="392061" y="0"/>
                </a:lnTo>
                <a:lnTo>
                  <a:pt x="0" y="0"/>
                </a:lnTo>
                <a:lnTo>
                  <a:pt x="0" y="335089"/>
                </a:lnTo>
                <a:close/>
              </a:path>
            </a:pathLst>
          </a:custGeom>
          <a:solidFill>
            <a:srgbClr val="EB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70"/>
          <p:cNvSpPr/>
          <p:nvPr/>
        </p:nvSpPr>
        <p:spPr>
          <a:xfrm>
            <a:off x="5865915" y="9340694"/>
            <a:ext cx="185493" cy="234532"/>
          </a:xfrm>
          <a:custGeom>
            <a:avLst/>
            <a:gdLst/>
            <a:ahLst/>
            <a:cxnLst/>
            <a:rect l="l" t="t" r="r" b="b"/>
            <a:pathLst>
              <a:path w="180339" h="259079">
                <a:moveTo>
                  <a:pt x="0" y="49314"/>
                </a:moveTo>
                <a:lnTo>
                  <a:pt x="23761" y="258813"/>
                </a:lnTo>
                <a:lnTo>
                  <a:pt x="134067" y="161353"/>
                </a:lnTo>
                <a:lnTo>
                  <a:pt x="74282" y="161353"/>
                </a:lnTo>
                <a:lnTo>
                  <a:pt x="76969" y="155270"/>
                </a:lnTo>
                <a:lnTo>
                  <a:pt x="55410" y="155270"/>
                </a:lnTo>
                <a:lnTo>
                  <a:pt x="0" y="49314"/>
                </a:lnTo>
                <a:close/>
              </a:path>
              <a:path w="180339" h="259079">
                <a:moveTo>
                  <a:pt x="180251" y="120548"/>
                </a:moveTo>
                <a:lnTo>
                  <a:pt x="74282" y="161353"/>
                </a:lnTo>
                <a:lnTo>
                  <a:pt x="134067" y="161353"/>
                </a:lnTo>
                <a:lnTo>
                  <a:pt x="180251" y="120548"/>
                </a:lnTo>
                <a:close/>
              </a:path>
              <a:path w="180339" h="259079">
                <a:moveTo>
                  <a:pt x="145554" y="0"/>
                </a:moveTo>
                <a:lnTo>
                  <a:pt x="104127" y="0"/>
                </a:lnTo>
                <a:lnTo>
                  <a:pt x="55410" y="155270"/>
                </a:lnTo>
                <a:lnTo>
                  <a:pt x="76969" y="155270"/>
                </a:lnTo>
                <a:lnTo>
                  <a:pt x="145554" y="0"/>
                </a:lnTo>
                <a:close/>
              </a:path>
            </a:pathLst>
          </a:custGeom>
          <a:solidFill>
            <a:srgbClr val="257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71"/>
          <p:cNvSpPr/>
          <p:nvPr/>
        </p:nvSpPr>
        <p:spPr>
          <a:xfrm>
            <a:off x="5903986" y="9515588"/>
            <a:ext cx="185493" cy="234532"/>
          </a:xfrm>
          <a:custGeom>
            <a:avLst/>
            <a:gdLst/>
            <a:ahLst/>
            <a:cxnLst/>
            <a:rect l="l" t="t" r="r" b="b"/>
            <a:pathLst>
              <a:path w="180339" h="259079">
                <a:moveTo>
                  <a:pt x="167555" y="97434"/>
                </a:moveTo>
                <a:lnTo>
                  <a:pt x="105968" y="97434"/>
                </a:lnTo>
                <a:lnTo>
                  <a:pt x="34721" y="258813"/>
                </a:lnTo>
                <a:lnTo>
                  <a:pt x="76123" y="258813"/>
                </a:lnTo>
                <a:lnTo>
                  <a:pt x="124841" y="103543"/>
                </a:lnTo>
                <a:lnTo>
                  <a:pt x="168247" y="103543"/>
                </a:lnTo>
                <a:lnTo>
                  <a:pt x="167555" y="97434"/>
                </a:lnTo>
                <a:close/>
              </a:path>
              <a:path w="180339" h="259079">
                <a:moveTo>
                  <a:pt x="168247" y="103543"/>
                </a:moveTo>
                <a:lnTo>
                  <a:pt x="124841" y="103543"/>
                </a:lnTo>
                <a:lnTo>
                  <a:pt x="180251" y="209473"/>
                </a:lnTo>
                <a:lnTo>
                  <a:pt x="168247" y="103543"/>
                </a:lnTo>
                <a:close/>
              </a:path>
              <a:path w="180339" h="259079">
                <a:moveTo>
                  <a:pt x="156514" y="0"/>
                </a:moveTo>
                <a:lnTo>
                  <a:pt x="0" y="138264"/>
                </a:lnTo>
                <a:lnTo>
                  <a:pt x="105968" y="97434"/>
                </a:lnTo>
                <a:lnTo>
                  <a:pt x="167555" y="97434"/>
                </a:lnTo>
                <a:lnTo>
                  <a:pt x="156514" y="0"/>
                </a:lnTo>
                <a:close/>
              </a:path>
            </a:pathLst>
          </a:custGeom>
          <a:solidFill>
            <a:srgbClr val="FDC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72"/>
          <p:cNvSpPr/>
          <p:nvPr/>
        </p:nvSpPr>
        <p:spPr>
          <a:xfrm>
            <a:off x="6262936" y="9329015"/>
            <a:ext cx="1236464" cy="3900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74"/>
          <p:cNvSpPr/>
          <p:nvPr/>
        </p:nvSpPr>
        <p:spPr>
          <a:xfrm>
            <a:off x="4766515" y="9300730"/>
            <a:ext cx="811738" cy="638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75"/>
          <p:cNvSpPr/>
          <p:nvPr/>
        </p:nvSpPr>
        <p:spPr>
          <a:xfrm>
            <a:off x="4758059" y="9374896"/>
            <a:ext cx="811857" cy="45719"/>
          </a:xfrm>
          <a:custGeom>
            <a:avLst/>
            <a:gdLst/>
            <a:ahLst/>
            <a:cxnLst/>
            <a:rect l="l" t="t" r="r" b="b"/>
            <a:pathLst>
              <a:path w="789304">
                <a:moveTo>
                  <a:pt x="0" y="0"/>
                </a:moveTo>
                <a:lnTo>
                  <a:pt x="789190" y="0"/>
                </a:lnTo>
              </a:path>
            </a:pathLst>
          </a:custGeom>
          <a:ln w="12700">
            <a:solidFill>
              <a:srgbClr val="25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76"/>
          <p:cNvSpPr/>
          <p:nvPr/>
        </p:nvSpPr>
        <p:spPr>
          <a:xfrm>
            <a:off x="0" y="9870194"/>
            <a:ext cx="7772400" cy="174750"/>
          </a:xfrm>
          <a:custGeom>
            <a:avLst/>
            <a:gdLst/>
            <a:ahLst/>
            <a:cxnLst/>
            <a:rect l="l" t="t" r="r" b="b"/>
            <a:pathLst>
              <a:path w="7556500" h="193040">
                <a:moveTo>
                  <a:pt x="0" y="192785"/>
                </a:moveTo>
                <a:lnTo>
                  <a:pt x="7556500" y="192785"/>
                </a:lnTo>
                <a:lnTo>
                  <a:pt x="7556500" y="0"/>
                </a:lnTo>
                <a:lnTo>
                  <a:pt x="0" y="0"/>
                </a:lnTo>
                <a:lnTo>
                  <a:pt x="0" y="192785"/>
                </a:lnTo>
              </a:path>
            </a:pathLst>
          </a:custGeom>
          <a:solidFill>
            <a:srgbClr val="2574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77"/>
          <p:cNvSpPr/>
          <p:nvPr/>
        </p:nvSpPr>
        <p:spPr>
          <a:xfrm>
            <a:off x="0" y="9870207"/>
            <a:ext cx="7772400" cy="1745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79"/>
          <p:cNvSpPr/>
          <p:nvPr/>
        </p:nvSpPr>
        <p:spPr>
          <a:xfrm>
            <a:off x="1214502" y="9908842"/>
            <a:ext cx="5189917" cy="1056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5"/>
          <p:cNvSpPr txBox="1"/>
          <p:nvPr/>
        </p:nvSpPr>
        <p:spPr>
          <a:xfrm>
            <a:off x="53340" y="9381224"/>
            <a:ext cx="27432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IN" sz="700" spc="20" dirty="0" smtClean="0">
                <a:solidFill>
                  <a:srgbClr val="231F20"/>
                </a:solidFill>
                <a:latin typeface="Futura Bk BT"/>
                <a:cs typeface="Futura Bk BT"/>
              </a:rPr>
              <a:t>D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-7/Uni</a:t>
            </a:r>
            <a:r>
              <a:rPr lang="en-IN"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t </a:t>
            </a:r>
            <a:r>
              <a:rPr lang="en-IN" sz="700" spc="-5" dirty="0">
                <a:solidFill>
                  <a:srgbClr val="231F20"/>
                </a:solidFill>
                <a:latin typeface="Futura Bk BT"/>
                <a:cs typeface="Futura Bk BT"/>
              </a:rPr>
              <a:t>No</a:t>
            </a:r>
            <a:r>
              <a:rPr lang="en-IN" sz="700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254, 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Bhumi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40" dirty="0">
                <a:solidFill>
                  <a:srgbClr val="231F20"/>
                </a:solidFill>
                <a:latin typeface="Futura Bk BT"/>
                <a:cs typeface="Futura Bk BT"/>
              </a:rPr>
              <a:t>W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orld Industrial </a:t>
            </a:r>
            <a:r>
              <a:rPr sz="700" spc="-45" dirty="0" smtClean="0">
                <a:solidFill>
                  <a:srgbClr val="231F20"/>
                </a:solidFill>
                <a:latin typeface="Futura Bk BT"/>
                <a:cs typeface="Futura Bk BT"/>
              </a:rPr>
              <a:t>P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ark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,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Pimplas,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lang="en-IN" sz="700" dirty="0" err="1" smtClean="0">
                <a:solidFill>
                  <a:srgbClr val="231F20"/>
                </a:solidFill>
                <a:latin typeface="Futura Bk BT"/>
                <a:cs typeface="Futura Bk BT"/>
              </a:rPr>
              <a:t>Bhiwandi</a:t>
            </a:r>
            <a:r>
              <a:rPr lang="en-IN"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, 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Thane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,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Maharashtra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-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421302. INDIA </a:t>
            </a:r>
            <a:endParaRPr lang="en-IN" sz="700" spc="-5" dirty="0" smtClean="0">
              <a:solidFill>
                <a:srgbClr val="231F20"/>
              </a:solidFill>
              <a:latin typeface="Futura Bk BT"/>
              <a:cs typeface="Futura Bk BT"/>
            </a:endParaRPr>
          </a:p>
          <a:p>
            <a:pPr marL="12700" marR="5080">
              <a:lnSpc>
                <a:spcPct val="100000"/>
              </a:lnSpc>
            </a:pPr>
            <a:r>
              <a:rPr sz="700" dirty="0" err="1" smtClean="0">
                <a:solidFill>
                  <a:srgbClr val="231F20"/>
                </a:solidFill>
                <a:latin typeface="Futura Bk BT"/>
                <a:cs typeface="Futura Bk BT"/>
              </a:rPr>
              <a:t>Boardline</a:t>
            </a:r>
            <a:r>
              <a:rPr sz="700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-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 +91-8767-247-247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 | Email: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10"/>
              </a:rPr>
              <a:t> </a:t>
            </a:r>
            <a:r>
              <a:rPr lang="en-IN" sz="700" spc="-5" dirty="0" smtClean="0">
                <a:solidFill>
                  <a:srgbClr val="231F20"/>
                </a:solidFill>
                <a:latin typeface="Futura Bk BT"/>
                <a:cs typeface="Futura Bk BT"/>
                <a:hlinkClick r:id="rId10"/>
              </a:rPr>
              <a:t>pre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  <a:hlinkClick r:id="rId10"/>
              </a:rPr>
              <a:t>sales@enviroworld.in</a:t>
            </a:r>
            <a:r>
              <a:rPr sz="700" spc="-5" dirty="0" smtClean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40" dirty="0">
                <a:solidFill>
                  <a:srgbClr val="231F20"/>
                </a:solidFill>
                <a:latin typeface="Futura Bk BT"/>
                <a:cs typeface="Futura Bk BT"/>
              </a:rPr>
              <a:t>W</a:t>
            </a:r>
            <a:r>
              <a:rPr sz="700" spc="-10" dirty="0">
                <a:solidFill>
                  <a:srgbClr val="231F20"/>
                </a:solidFill>
                <a:latin typeface="Futura Bk BT"/>
                <a:cs typeface="Futura Bk BT"/>
              </a:rPr>
              <a:t>eb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</a:rPr>
              <a:t>: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</a:rPr>
              <a:t> 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11"/>
              </a:rPr>
              <a:t>ww</a:t>
            </a:r>
            <a:r>
              <a:rPr sz="700" spc="-60" dirty="0">
                <a:solidFill>
                  <a:srgbClr val="231F20"/>
                </a:solidFill>
                <a:latin typeface="Futura Bk BT"/>
                <a:cs typeface="Futura Bk BT"/>
                <a:hlinkClick r:id="rId11"/>
              </a:rPr>
              <a:t>w</a:t>
            </a:r>
            <a:r>
              <a:rPr sz="700" dirty="0">
                <a:solidFill>
                  <a:srgbClr val="231F20"/>
                </a:solidFill>
                <a:latin typeface="Futura Bk BT"/>
                <a:cs typeface="Futura Bk BT"/>
                <a:hlinkClick r:id="rId11"/>
              </a:rPr>
              <a:t>.envir</a:t>
            </a:r>
            <a:r>
              <a:rPr sz="700" spc="10" dirty="0">
                <a:solidFill>
                  <a:srgbClr val="231F20"/>
                </a:solidFill>
                <a:latin typeface="Futura Bk BT"/>
                <a:cs typeface="Futura Bk BT"/>
                <a:hlinkClick r:id="rId11"/>
              </a:rPr>
              <a:t>o</a:t>
            </a:r>
            <a:r>
              <a:rPr sz="700" spc="-5" dirty="0">
                <a:solidFill>
                  <a:srgbClr val="231F20"/>
                </a:solidFill>
                <a:latin typeface="Futura Bk BT"/>
                <a:cs typeface="Futura Bk BT"/>
                <a:hlinkClick r:id="rId11"/>
              </a:rPr>
              <a:t>-technologies.com</a:t>
            </a:r>
            <a:endParaRPr sz="700" dirty="0">
              <a:latin typeface="Futura Bk BT"/>
              <a:cs typeface="Futura Bk BT"/>
            </a:endParaRPr>
          </a:p>
        </p:txBody>
      </p:sp>
      <p:sp>
        <p:nvSpPr>
          <p:cNvPr id="685" name="Rectangle 684"/>
          <p:cNvSpPr/>
          <p:nvPr/>
        </p:nvSpPr>
        <p:spPr>
          <a:xfrm>
            <a:off x="-26834" y="9211689"/>
            <a:ext cx="139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800" b="1" dirty="0" smtClean="0">
                <a:solidFill>
                  <a:schemeClr val="tx2"/>
                </a:solidFill>
                <a:latin typeface="Futura Bk BT"/>
              </a:rPr>
              <a:t>ENVIRO TECHNOLOGIES</a:t>
            </a:r>
            <a:endParaRPr lang="en-IN" b="1" dirty="0">
              <a:solidFill>
                <a:schemeClr val="tx2"/>
              </a:solidFill>
            </a:endParaRPr>
          </a:p>
        </p:txBody>
      </p:sp>
      <p:pic>
        <p:nvPicPr>
          <p:cNvPr id="686" name="Picture 68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77" y="9416164"/>
            <a:ext cx="840688" cy="393716"/>
          </a:xfrm>
          <a:prstGeom prst="rect">
            <a:avLst/>
          </a:prstGeom>
        </p:spPr>
      </p:pic>
      <p:sp>
        <p:nvSpPr>
          <p:cNvPr id="687" name="Rectangle 686"/>
          <p:cNvSpPr/>
          <p:nvPr/>
        </p:nvSpPr>
        <p:spPr>
          <a:xfrm>
            <a:off x="440926" y="4134833"/>
            <a:ext cx="35896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-15" dirty="0" smtClean="0">
                <a:solidFill>
                  <a:schemeClr val="tx2"/>
                </a:solidFill>
                <a:cs typeface="Trebuchet MS"/>
              </a:rPr>
              <a:t>Temp + RH Transmitter Wall &amp; Duct Mount (No Display)</a:t>
            </a:r>
          </a:p>
          <a:p>
            <a:r>
              <a:rPr lang="en-US" sz="1000" i="1" spc="-1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Wiring Diagram</a:t>
            </a:r>
            <a:endParaRPr lang="en-IN" sz="1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9" name="object 5"/>
          <p:cNvSpPr txBox="1"/>
          <p:nvPr/>
        </p:nvSpPr>
        <p:spPr>
          <a:xfrm>
            <a:off x="4735316" y="175426"/>
            <a:ext cx="442984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 spc="-15" dirty="0" err="1" smtClean="0">
                <a:solidFill>
                  <a:srgbClr val="FFFFFF"/>
                </a:solidFill>
                <a:cs typeface="Trebuchet MS"/>
              </a:rPr>
              <a:t>EnviSense</a:t>
            </a:r>
            <a:r>
              <a:rPr lang="en-US" sz="1400" b="1" spc="-15" dirty="0" smtClean="0">
                <a:solidFill>
                  <a:srgbClr val="FFFFFF"/>
                </a:solidFill>
                <a:cs typeface="Trebuchet MS"/>
              </a:rPr>
              <a:t> Temp. + Humidity Sensor </a:t>
            </a:r>
            <a:endParaRPr sz="1400" b="1" dirty="0">
              <a:cs typeface="Trebuchet MS"/>
            </a:endParaRP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4306488" y="532651"/>
            <a:ext cx="2543530" cy="3648651"/>
          </a:xfrm>
          <a:prstGeom prst="rect">
            <a:avLst/>
          </a:prstGeom>
        </p:spPr>
      </p:pic>
      <p:sp>
        <p:nvSpPr>
          <p:cNvPr id="106" name="Rectangle 105"/>
          <p:cNvSpPr/>
          <p:nvPr/>
        </p:nvSpPr>
        <p:spPr>
          <a:xfrm>
            <a:off x="711338" y="8976282"/>
            <a:ext cx="70182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i="1" spc="-1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Note: </a:t>
            </a:r>
            <a:r>
              <a:rPr lang="en-US" sz="800" i="1" spc="-1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Product images are for illustrative purpose only and may differ from the actual product. All Specs are subject to change without notice due to continuous improvements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43" name="object 269"/>
          <p:cNvGrpSpPr/>
          <p:nvPr/>
        </p:nvGrpSpPr>
        <p:grpSpPr>
          <a:xfrm>
            <a:off x="354820" y="7545265"/>
            <a:ext cx="7056755" cy="1463675"/>
            <a:chOff x="355612" y="6951027"/>
            <a:chExt cx="7056755" cy="1463675"/>
          </a:xfrm>
        </p:grpSpPr>
        <p:sp>
          <p:nvSpPr>
            <p:cNvPr id="144" name="object 270"/>
            <p:cNvSpPr/>
            <p:nvPr/>
          </p:nvSpPr>
          <p:spPr>
            <a:xfrm>
              <a:off x="355612" y="6951027"/>
              <a:ext cx="7056755" cy="1463675"/>
            </a:xfrm>
            <a:custGeom>
              <a:avLst/>
              <a:gdLst/>
              <a:ahLst/>
              <a:cxnLst/>
              <a:rect l="l" t="t" r="r" b="b"/>
              <a:pathLst>
                <a:path w="7056755" h="1463675">
                  <a:moveTo>
                    <a:pt x="7056412" y="0"/>
                  </a:moveTo>
                  <a:lnTo>
                    <a:pt x="0" y="0"/>
                  </a:lnTo>
                  <a:lnTo>
                    <a:pt x="0" y="1463484"/>
                  </a:lnTo>
                  <a:lnTo>
                    <a:pt x="7056412" y="1463484"/>
                  </a:lnTo>
                  <a:lnTo>
                    <a:pt x="7056412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271"/>
            <p:cNvSpPr/>
            <p:nvPr/>
          </p:nvSpPr>
          <p:spPr>
            <a:xfrm>
              <a:off x="5128146" y="7244426"/>
              <a:ext cx="1747720" cy="508085"/>
            </a:xfrm>
            <a:custGeom>
              <a:avLst/>
              <a:gdLst/>
              <a:ahLst/>
              <a:cxnLst/>
              <a:rect l="l" t="t" r="r" b="b"/>
              <a:pathLst>
                <a:path w="1190625" h="453390">
                  <a:moveTo>
                    <a:pt x="1190498" y="0"/>
                  </a:moveTo>
                  <a:lnTo>
                    <a:pt x="0" y="0"/>
                  </a:lnTo>
                  <a:lnTo>
                    <a:pt x="0" y="453059"/>
                  </a:lnTo>
                  <a:lnTo>
                    <a:pt x="1190498" y="453059"/>
                  </a:lnTo>
                  <a:lnTo>
                    <a:pt x="1190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272"/>
            <p:cNvSpPr/>
            <p:nvPr/>
          </p:nvSpPr>
          <p:spPr>
            <a:xfrm>
              <a:off x="5451829" y="7504684"/>
              <a:ext cx="868680" cy="173355"/>
            </a:xfrm>
            <a:custGeom>
              <a:avLst/>
              <a:gdLst/>
              <a:ahLst/>
              <a:cxnLst/>
              <a:rect l="l" t="t" r="r" b="b"/>
              <a:pathLst>
                <a:path w="868679" h="173354">
                  <a:moveTo>
                    <a:pt x="463295" y="173355"/>
                  </a:moveTo>
                  <a:lnTo>
                    <a:pt x="636650" y="173355"/>
                  </a:lnTo>
                  <a:lnTo>
                    <a:pt x="636650" y="0"/>
                  </a:lnTo>
                  <a:lnTo>
                    <a:pt x="463295" y="0"/>
                  </a:lnTo>
                  <a:lnTo>
                    <a:pt x="463295" y="173355"/>
                  </a:lnTo>
                  <a:close/>
                </a:path>
                <a:path w="868679" h="173354">
                  <a:moveTo>
                    <a:pt x="694943" y="173355"/>
                  </a:moveTo>
                  <a:lnTo>
                    <a:pt x="868298" y="173355"/>
                  </a:lnTo>
                  <a:lnTo>
                    <a:pt x="868298" y="0"/>
                  </a:lnTo>
                  <a:lnTo>
                    <a:pt x="694943" y="0"/>
                  </a:lnTo>
                  <a:lnTo>
                    <a:pt x="694943" y="173355"/>
                  </a:lnTo>
                  <a:close/>
                </a:path>
                <a:path w="868679" h="173354">
                  <a:moveTo>
                    <a:pt x="231647" y="173355"/>
                  </a:moveTo>
                  <a:lnTo>
                    <a:pt x="405002" y="173355"/>
                  </a:lnTo>
                  <a:lnTo>
                    <a:pt x="405002" y="0"/>
                  </a:lnTo>
                  <a:lnTo>
                    <a:pt x="231647" y="0"/>
                  </a:lnTo>
                  <a:lnTo>
                    <a:pt x="231647" y="173355"/>
                  </a:lnTo>
                  <a:close/>
                </a:path>
                <a:path w="868679" h="173354">
                  <a:moveTo>
                    <a:pt x="0" y="173355"/>
                  </a:moveTo>
                  <a:lnTo>
                    <a:pt x="173354" y="173355"/>
                  </a:lnTo>
                  <a:lnTo>
                    <a:pt x="173354" y="0"/>
                  </a:lnTo>
                  <a:lnTo>
                    <a:pt x="0" y="0"/>
                  </a:lnTo>
                  <a:lnTo>
                    <a:pt x="0" y="173355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" name="object 281"/>
          <p:cNvSpPr txBox="1"/>
          <p:nvPr/>
        </p:nvSpPr>
        <p:spPr>
          <a:xfrm>
            <a:off x="711338" y="7740485"/>
            <a:ext cx="46672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5" dirty="0" smtClean="0">
                <a:solidFill>
                  <a:srgbClr val="4C4D4F"/>
                </a:solidFill>
                <a:cs typeface="Trebuchet MS"/>
              </a:rPr>
              <a:t>Sensor Type</a:t>
            </a:r>
            <a:endParaRPr sz="600" dirty="0">
              <a:cs typeface="Trebuchet MS"/>
            </a:endParaRPr>
          </a:p>
        </p:txBody>
      </p:sp>
      <p:sp>
        <p:nvSpPr>
          <p:cNvPr id="148" name="object 282"/>
          <p:cNvSpPr txBox="1"/>
          <p:nvPr/>
        </p:nvSpPr>
        <p:spPr>
          <a:xfrm>
            <a:off x="2369963" y="7745894"/>
            <a:ext cx="43624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20" dirty="0" smtClean="0">
                <a:solidFill>
                  <a:srgbClr val="4C4D4F"/>
                </a:solidFill>
                <a:cs typeface="Trebuchet MS"/>
              </a:rPr>
              <a:t>Output</a:t>
            </a:r>
            <a:endParaRPr sz="600" dirty="0">
              <a:cs typeface="Trebuchet MS"/>
            </a:endParaRPr>
          </a:p>
        </p:txBody>
      </p:sp>
      <p:sp>
        <p:nvSpPr>
          <p:cNvPr id="149" name="object 283"/>
          <p:cNvSpPr txBox="1"/>
          <p:nvPr/>
        </p:nvSpPr>
        <p:spPr>
          <a:xfrm>
            <a:off x="1469488" y="7745894"/>
            <a:ext cx="390768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5" dirty="0" smtClean="0">
                <a:solidFill>
                  <a:srgbClr val="4C4D4F"/>
                </a:solidFill>
                <a:cs typeface="Trebuchet MS"/>
              </a:rPr>
              <a:t>Display Type</a:t>
            </a:r>
            <a:endParaRPr sz="600" dirty="0">
              <a:cs typeface="Trebuchet MS"/>
            </a:endParaRPr>
          </a:p>
        </p:txBody>
      </p:sp>
      <p:sp>
        <p:nvSpPr>
          <p:cNvPr id="150" name="object 284"/>
          <p:cNvSpPr txBox="1"/>
          <p:nvPr/>
        </p:nvSpPr>
        <p:spPr>
          <a:xfrm>
            <a:off x="3160279" y="7737695"/>
            <a:ext cx="354876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dirty="0" smtClean="0">
                <a:cs typeface="Trebuchet MS"/>
              </a:rPr>
              <a:t>Accuracy</a:t>
            </a:r>
            <a:endParaRPr sz="600" dirty="0">
              <a:cs typeface="Trebuchet MS"/>
            </a:endParaRPr>
          </a:p>
        </p:txBody>
      </p:sp>
      <p:sp>
        <p:nvSpPr>
          <p:cNvPr id="151" name="object 285"/>
          <p:cNvSpPr txBox="1"/>
          <p:nvPr/>
        </p:nvSpPr>
        <p:spPr>
          <a:xfrm>
            <a:off x="725494" y="8122107"/>
            <a:ext cx="855980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55" dirty="0" smtClean="0">
                <a:solidFill>
                  <a:srgbClr val="4C4D4F"/>
                </a:solidFill>
                <a:cs typeface="Trebuchet MS"/>
              </a:rPr>
              <a:t>K01</a:t>
            </a:r>
            <a:r>
              <a:rPr sz="600" spc="-55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600" spc="-3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600" spc="40" dirty="0">
                <a:solidFill>
                  <a:srgbClr val="4C4D4F"/>
                </a:solidFill>
                <a:cs typeface="Trebuchet MS"/>
              </a:rPr>
              <a:t>= </a:t>
            </a:r>
            <a:r>
              <a:rPr lang="en-US" sz="600" spc="40" dirty="0" smtClean="0">
                <a:solidFill>
                  <a:srgbClr val="4C4D4F"/>
                </a:solidFill>
                <a:cs typeface="Trebuchet MS"/>
              </a:rPr>
              <a:t>Temperature</a:t>
            </a:r>
            <a:endParaRPr lang="en-US" sz="600" spc="-15" dirty="0" smtClean="0">
              <a:solidFill>
                <a:srgbClr val="4C4D4F"/>
              </a:solidFill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5" dirty="0" smtClean="0">
                <a:solidFill>
                  <a:srgbClr val="4C4D4F"/>
                </a:solidFill>
                <a:cs typeface="Trebuchet MS"/>
              </a:rPr>
              <a:t>K02  + RH</a:t>
            </a:r>
            <a:endParaRPr lang="en-US" sz="600" spc="-10" dirty="0" smtClean="0">
              <a:solidFill>
                <a:srgbClr val="4C4D4F"/>
              </a:solidFill>
              <a:cs typeface="Trebuchet MS"/>
            </a:endParaRPr>
          </a:p>
          <a:p>
            <a:pPr marR="5080">
              <a:lnSpc>
                <a:spcPct val="100000"/>
              </a:lnSpc>
            </a:pPr>
            <a:r>
              <a:rPr lang="en-US" sz="600" spc="5" dirty="0" smtClean="0">
                <a:solidFill>
                  <a:srgbClr val="4C4D4F"/>
                </a:solidFill>
                <a:cs typeface="Trebuchet MS"/>
              </a:rPr>
              <a:t>K03</a:t>
            </a:r>
            <a:r>
              <a:rPr sz="600" spc="10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600" spc="40" dirty="0">
                <a:solidFill>
                  <a:srgbClr val="4C4D4F"/>
                </a:solidFill>
                <a:cs typeface="Trebuchet MS"/>
              </a:rPr>
              <a:t>=</a:t>
            </a:r>
            <a:r>
              <a:rPr sz="600" spc="35" dirty="0">
                <a:solidFill>
                  <a:srgbClr val="4C4D4F"/>
                </a:solidFill>
                <a:cs typeface="Trebuchet MS"/>
              </a:rPr>
              <a:t> </a:t>
            </a:r>
            <a:r>
              <a:rPr lang="en-US" sz="600" spc="5" dirty="0" smtClean="0">
                <a:solidFill>
                  <a:srgbClr val="4C4D4F"/>
                </a:solidFill>
                <a:cs typeface="Trebuchet MS"/>
              </a:rPr>
              <a:t>Temp + RH</a:t>
            </a:r>
            <a:endParaRPr sz="600" dirty="0">
              <a:cs typeface="Trebuchet MS"/>
            </a:endParaRPr>
          </a:p>
        </p:txBody>
      </p:sp>
      <p:sp>
        <p:nvSpPr>
          <p:cNvPr id="152" name="object 286"/>
          <p:cNvSpPr txBox="1"/>
          <p:nvPr/>
        </p:nvSpPr>
        <p:spPr>
          <a:xfrm>
            <a:off x="2291615" y="8126290"/>
            <a:ext cx="1029187" cy="4206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2405">
              <a:lnSpc>
                <a:spcPct val="100000"/>
              </a:lnSpc>
              <a:spcBef>
                <a:spcPts val="100"/>
              </a:spcBef>
            </a:pPr>
            <a:r>
              <a:rPr lang="en-US" sz="600" spc="10" dirty="0" smtClean="0">
                <a:solidFill>
                  <a:srgbClr val="4C4D4F"/>
                </a:solidFill>
                <a:cs typeface="Trebuchet MS"/>
              </a:rPr>
              <a:t>1 = </a:t>
            </a:r>
            <a:r>
              <a:rPr lang="pl-PL" sz="600" spc="10" dirty="0">
                <a:solidFill>
                  <a:srgbClr val="4C4D4F"/>
                </a:solidFill>
                <a:cs typeface="Trebuchet MS"/>
              </a:rPr>
              <a:t>4 - 20 mA </a:t>
            </a:r>
            <a:endParaRPr lang="en-US" sz="600" spc="10" dirty="0" smtClean="0">
              <a:solidFill>
                <a:srgbClr val="4C4D4F"/>
              </a:solidFill>
              <a:cs typeface="Trebuchet MS"/>
            </a:endParaRPr>
          </a:p>
          <a:p>
            <a:pPr marR="192405">
              <a:lnSpc>
                <a:spcPct val="100000"/>
              </a:lnSpc>
              <a:spcBef>
                <a:spcPts val="100"/>
              </a:spcBef>
            </a:pPr>
            <a:r>
              <a:rPr lang="en-US" sz="600" spc="10" dirty="0">
                <a:solidFill>
                  <a:srgbClr val="4C4D4F"/>
                </a:solidFill>
                <a:cs typeface="Trebuchet MS"/>
              </a:rPr>
              <a:t>2</a:t>
            </a:r>
            <a:r>
              <a:rPr lang="en-US" sz="600" spc="10" dirty="0" smtClean="0">
                <a:solidFill>
                  <a:srgbClr val="4C4D4F"/>
                </a:solidFill>
                <a:cs typeface="Trebuchet MS"/>
              </a:rPr>
              <a:t> = </a:t>
            </a:r>
            <a:r>
              <a:rPr lang="de-DE" sz="600" spc="10" dirty="0">
                <a:solidFill>
                  <a:srgbClr val="4C4D4F"/>
                </a:solidFill>
                <a:cs typeface="Trebuchet MS"/>
              </a:rPr>
              <a:t>0 - 10 V </a:t>
            </a:r>
            <a:endParaRPr lang="en-US" sz="600" spc="10" dirty="0" smtClean="0">
              <a:solidFill>
                <a:srgbClr val="4C4D4F"/>
              </a:solidFill>
              <a:cs typeface="Trebuchet MS"/>
            </a:endParaRPr>
          </a:p>
          <a:p>
            <a:pPr marR="192405">
              <a:lnSpc>
                <a:spcPct val="100000"/>
              </a:lnSpc>
              <a:spcBef>
                <a:spcPts val="100"/>
              </a:spcBef>
            </a:pPr>
            <a:r>
              <a:rPr lang="en-US" sz="600" spc="10" dirty="0">
                <a:solidFill>
                  <a:srgbClr val="4C4D4F"/>
                </a:solidFill>
                <a:cs typeface="Trebuchet MS"/>
              </a:rPr>
              <a:t>3 = RS485 MODBUS</a:t>
            </a:r>
            <a:endParaRPr lang="en-US" sz="600" spc="10" dirty="0" smtClean="0">
              <a:solidFill>
                <a:srgbClr val="4C4D4F"/>
              </a:solidFill>
              <a:cs typeface="Trebuchet MS"/>
            </a:endParaRPr>
          </a:p>
          <a:p>
            <a:pPr marR="192405">
              <a:lnSpc>
                <a:spcPct val="100000"/>
              </a:lnSpc>
              <a:spcBef>
                <a:spcPts val="100"/>
              </a:spcBef>
            </a:pPr>
            <a:endParaRPr sz="600" dirty="0">
              <a:cs typeface="Trebuchet MS"/>
            </a:endParaRPr>
          </a:p>
        </p:txBody>
      </p:sp>
      <p:sp>
        <p:nvSpPr>
          <p:cNvPr id="153" name="object 287"/>
          <p:cNvSpPr txBox="1"/>
          <p:nvPr/>
        </p:nvSpPr>
        <p:spPr>
          <a:xfrm>
            <a:off x="1471694" y="8140675"/>
            <a:ext cx="644525" cy="210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10" dirty="0">
                <a:solidFill>
                  <a:srgbClr val="4C4D4F"/>
                </a:solidFill>
                <a:cs typeface="Trebuchet MS"/>
              </a:rPr>
              <a:t>0</a:t>
            </a:r>
            <a:r>
              <a:rPr sz="600" spc="8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600" spc="40" dirty="0">
                <a:solidFill>
                  <a:srgbClr val="4C4D4F"/>
                </a:solidFill>
                <a:cs typeface="Trebuchet MS"/>
              </a:rPr>
              <a:t>= </a:t>
            </a:r>
            <a:r>
              <a:rPr lang="en-US" sz="600" dirty="0" smtClean="0">
                <a:solidFill>
                  <a:srgbClr val="4C4D4F"/>
                </a:solidFill>
                <a:cs typeface="Trebuchet MS"/>
              </a:rPr>
              <a:t>No Display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dirty="0">
                <a:solidFill>
                  <a:srgbClr val="4C4D4F"/>
                </a:solidFill>
                <a:cs typeface="Trebuchet MS"/>
              </a:rPr>
              <a:t>2 = </a:t>
            </a:r>
            <a:r>
              <a:rPr lang="en-US" sz="600" dirty="0" smtClean="0">
                <a:solidFill>
                  <a:srgbClr val="4C4D4F"/>
                </a:solidFill>
                <a:cs typeface="Trebuchet MS"/>
              </a:rPr>
              <a:t> LCD </a:t>
            </a:r>
            <a:r>
              <a:rPr lang="en-US" sz="600" dirty="0">
                <a:solidFill>
                  <a:srgbClr val="4C4D4F"/>
                </a:solidFill>
                <a:cs typeface="Trebuchet MS"/>
              </a:rPr>
              <a:t>TFT Display</a:t>
            </a:r>
            <a:endParaRPr sz="600" dirty="0">
              <a:solidFill>
                <a:srgbClr val="FF0000"/>
              </a:solidFill>
              <a:cs typeface="Trebuchet MS"/>
            </a:endParaRPr>
          </a:p>
        </p:txBody>
      </p:sp>
      <p:sp>
        <p:nvSpPr>
          <p:cNvPr id="154" name="object 288"/>
          <p:cNvSpPr txBox="1"/>
          <p:nvPr/>
        </p:nvSpPr>
        <p:spPr>
          <a:xfrm>
            <a:off x="2977970" y="8157382"/>
            <a:ext cx="653806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0" dirty="0">
                <a:solidFill>
                  <a:srgbClr val="4C4D4F"/>
                </a:solidFill>
                <a:cs typeface="Trebuchet MS"/>
              </a:rPr>
              <a:t>1</a:t>
            </a:r>
            <a:r>
              <a:rPr lang="en-US" sz="600" spc="-1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sz="600" spc="40" dirty="0" smtClean="0">
                <a:solidFill>
                  <a:srgbClr val="4C4D4F"/>
                </a:solidFill>
                <a:cs typeface="Trebuchet MS"/>
              </a:rPr>
              <a:t>=</a:t>
            </a:r>
            <a:r>
              <a:rPr sz="600" spc="1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lang="en-US" sz="600" spc="10" dirty="0">
                <a:solidFill>
                  <a:srgbClr val="4C4D4F"/>
                </a:solidFill>
                <a:cs typeface="Trebuchet MS"/>
              </a:rPr>
              <a:t>Temp: ± 0.3 </a:t>
            </a:r>
            <a:r>
              <a:rPr lang="en-US" sz="600" spc="10" dirty="0" smtClean="0">
                <a:solidFill>
                  <a:srgbClr val="4C4D4F"/>
                </a:solidFill>
                <a:cs typeface="Trebuchet MS"/>
              </a:rPr>
              <a:t>Degree; </a:t>
            </a:r>
            <a:r>
              <a:rPr lang="en-US" sz="600" spc="10" dirty="0">
                <a:solidFill>
                  <a:srgbClr val="4C4D4F"/>
                </a:solidFill>
                <a:cs typeface="Trebuchet MS"/>
              </a:rPr>
              <a:t>± 3% RH</a:t>
            </a:r>
            <a:endParaRPr lang="en-US" sz="600" spc="55" dirty="0" smtClean="0">
              <a:solidFill>
                <a:srgbClr val="4C4D4F"/>
              </a:solidFill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55" dirty="0">
                <a:solidFill>
                  <a:srgbClr val="4C4D4F"/>
                </a:solidFill>
                <a:cs typeface="Trebuchet MS"/>
              </a:rPr>
              <a:t>2</a:t>
            </a:r>
            <a:r>
              <a:rPr lang="en-US" sz="600" spc="55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lang="en-IN" sz="600" spc="40" dirty="0" smtClean="0">
                <a:solidFill>
                  <a:srgbClr val="4C4D4F"/>
                </a:solidFill>
                <a:cs typeface="Trebuchet MS"/>
              </a:rPr>
              <a:t>=</a:t>
            </a:r>
            <a:r>
              <a:rPr lang="en-US" sz="600" spc="40" dirty="0">
                <a:solidFill>
                  <a:srgbClr val="4C4D4F"/>
                </a:solidFill>
                <a:cs typeface="Trebuchet MS"/>
              </a:rPr>
              <a:t>Temp: ± 0.2 </a:t>
            </a:r>
            <a:r>
              <a:rPr lang="en-US" sz="600" spc="40" dirty="0" smtClean="0">
                <a:solidFill>
                  <a:srgbClr val="4C4D4F"/>
                </a:solidFill>
                <a:cs typeface="Trebuchet MS"/>
              </a:rPr>
              <a:t>Degree; </a:t>
            </a:r>
            <a:r>
              <a:rPr lang="en-US" sz="600" spc="40" dirty="0">
                <a:solidFill>
                  <a:srgbClr val="4C4D4F"/>
                </a:solidFill>
                <a:cs typeface="Trebuchet MS"/>
              </a:rPr>
              <a:t>± 2% RH</a:t>
            </a:r>
            <a:endParaRPr sz="600" dirty="0">
              <a:cs typeface="Trebuchet MS"/>
            </a:endParaRPr>
          </a:p>
        </p:txBody>
      </p:sp>
      <p:grpSp>
        <p:nvGrpSpPr>
          <p:cNvPr id="155" name="object 289"/>
          <p:cNvGrpSpPr/>
          <p:nvPr/>
        </p:nvGrpSpPr>
        <p:grpSpPr>
          <a:xfrm>
            <a:off x="777333" y="7885170"/>
            <a:ext cx="2608301" cy="223315"/>
            <a:chOff x="1103388" y="7191578"/>
            <a:chExt cx="2608301" cy="223315"/>
          </a:xfrm>
        </p:grpSpPr>
        <p:sp>
          <p:nvSpPr>
            <p:cNvPr id="156" name="object 290"/>
            <p:cNvSpPr/>
            <p:nvPr/>
          </p:nvSpPr>
          <p:spPr>
            <a:xfrm>
              <a:off x="1103388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90" h="161290">
                  <a:moveTo>
                    <a:pt x="161048" y="0"/>
                  </a:moveTo>
                  <a:lnTo>
                    <a:pt x="0" y="0"/>
                  </a:lnTo>
                  <a:lnTo>
                    <a:pt x="0" y="161048"/>
                  </a:lnTo>
                  <a:lnTo>
                    <a:pt x="161048" y="161048"/>
                  </a:lnTo>
                  <a:lnTo>
                    <a:pt x="161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291"/>
            <p:cNvSpPr/>
            <p:nvPr/>
          </p:nvSpPr>
          <p:spPr>
            <a:xfrm>
              <a:off x="1103388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90" h="161290">
                  <a:moveTo>
                    <a:pt x="0" y="161048"/>
                  </a:moveTo>
                  <a:lnTo>
                    <a:pt x="161048" y="161048"/>
                  </a:lnTo>
                  <a:lnTo>
                    <a:pt x="161048" y="0"/>
                  </a:lnTo>
                  <a:lnTo>
                    <a:pt x="0" y="0"/>
                  </a:lnTo>
                  <a:lnTo>
                    <a:pt x="0" y="161048"/>
                  </a:lnTo>
                  <a:close/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292"/>
            <p:cNvSpPr/>
            <p:nvPr/>
          </p:nvSpPr>
          <p:spPr>
            <a:xfrm>
              <a:off x="3550399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161048" y="0"/>
                  </a:moveTo>
                  <a:lnTo>
                    <a:pt x="0" y="0"/>
                  </a:lnTo>
                  <a:lnTo>
                    <a:pt x="0" y="161048"/>
                  </a:lnTo>
                  <a:lnTo>
                    <a:pt x="161048" y="161048"/>
                  </a:lnTo>
                  <a:lnTo>
                    <a:pt x="161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293"/>
            <p:cNvSpPr/>
            <p:nvPr/>
          </p:nvSpPr>
          <p:spPr>
            <a:xfrm>
              <a:off x="3550399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0" y="161048"/>
                  </a:moveTo>
                  <a:lnTo>
                    <a:pt x="161048" y="161048"/>
                  </a:lnTo>
                  <a:lnTo>
                    <a:pt x="161048" y="0"/>
                  </a:lnTo>
                  <a:lnTo>
                    <a:pt x="0" y="0"/>
                  </a:lnTo>
                  <a:lnTo>
                    <a:pt x="0" y="161048"/>
                  </a:lnTo>
                  <a:close/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294"/>
            <p:cNvSpPr/>
            <p:nvPr/>
          </p:nvSpPr>
          <p:spPr>
            <a:xfrm>
              <a:off x="1895529" y="7191578"/>
              <a:ext cx="159923" cy="157881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161048" y="0"/>
                  </a:moveTo>
                  <a:lnTo>
                    <a:pt x="0" y="0"/>
                  </a:lnTo>
                  <a:lnTo>
                    <a:pt x="0" y="161048"/>
                  </a:lnTo>
                  <a:lnTo>
                    <a:pt x="161048" y="161048"/>
                  </a:lnTo>
                  <a:lnTo>
                    <a:pt x="161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295"/>
            <p:cNvSpPr/>
            <p:nvPr/>
          </p:nvSpPr>
          <p:spPr>
            <a:xfrm>
              <a:off x="1903053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0" y="161048"/>
                  </a:moveTo>
                  <a:lnTo>
                    <a:pt x="161048" y="161048"/>
                  </a:lnTo>
                  <a:lnTo>
                    <a:pt x="161048" y="0"/>
                  </a:lnTo>
                  <a:lnTo>
                    <a:pt x="0" y="0"/>
                  </a:lnTo>
                  <a:lnTo>
                    <a:pt x="0" y="161048"/>
                  </a:lnTo>
                  <a:close/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296"/>
            <p:cNvSpPr/>
            <p:nvPr/>
          </p:nvSpPr>
          <p:spPr>
            <a:xfrm>
              <a:off x="2722968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161048" y="0"/>
                  </a:moveTo>
                  <a:lnTo>
                    <a:pt x="0" y="0"/>
                  </a:lnTo>
                  <a:lnTo>
                    <a:pt x="0" y="161048"/>
                  </a:lnTo>
                  <a:lnTo>
                    <a:pt x="161048" y="161048"/>
                  </a:lnTo>
                  <a:lnTo>
                    <a:pt x="161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297"/>
            <p:cNvSpPr/>
            <p:nvPr/>
          </p:nvSpPr>
          <p:spPr>
            <a:xfrm>
              <a:off x="2722968" y="7191578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89" h="161290">
                  <a:moveTo>
                    <a:pt x="0" y="161048"/>
                  </a:moveTo>
                  <a:lnTo>
                    <a:pt x="161048" y="161048"/>
                  </a:lnTo>
                  <a:lnTo>
                    <a:pt x="161048" y="0"/>
                  </a:lnTo>
                  <a:lnTo>
                    <a:pt x="0" y="0"/>
                  </a:lnTo>
                  <a:lnTo>
                    <a:pt x="0" y="161048"/>
                  </a:lnTo>
                  <a:close/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298"/>
            <p:cNvSpPr/>
            <p:nvPr/>
          </p:nvSpPr>
          <p:spPr>
            <a:xfrm>
              <a:off x="1183913" y="735202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5">
                  <a:moveTo>
                    <a:pt x="0" y="62534"/>
                  </a:moveTo>
                  <a:lnTo>
                    <a:pt x="0" y="0"/>
                  </a:lnTo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299"/>
            <p:cNvSpPr/>
            <p:nvPr/>
          </p:nvSpPr>
          <p:spPr>
            <a:xfrm>
              <a:off x="3630928" y="735202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5">
                  <a:moveTo>
                    <a:pt x="0" y="62534"/>
                  </a:moveTo>
                  <a:lnTo>
                    <a:pt x="0" y="0"/>
                  </a:lnTo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300"/>
            <p:cNvSpPr/>
            <p:nvPr/>
          </p:nvSpPr>
          <p:spPr>
            <a:xfrm>
              <a:off x="1979253" y="735202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5">
                  <a:moveTo>
                    <a:pt x="0" y="62534"/>
                  </a:moveTo>
                  <a:lnTo>
                    <a:pt x="0" y="0"/>
                  </a:lnTo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301"/>
            <p:cNvSpPr/>
            <p:nvPr/>
          </p:nvSpPr>
          <p:spPr>
            <a:xfrm>
              <a:off x="2803489" y="7352028"/>
              <a:ext cx="0" cy="62865"/>
            </a:xfrm>
            <a:custGeom>
              <a:avLst/>
              <a:gdLst/>
              <a:ahLst/>
              <a:cxnLst/>
              <a:rect l="l" t="t" r="r" b="b"/>
              <a:pathLst>
                <a:path h="62865">
                  <a:moveTo>
                    <a:pt x="0" y="62534"/>
                  </a:moveTo>
                  <a:lnTo>
                    <a:pt x="0" y="0"/>
                  </a:lnTo>
                </a:path>
              </a:pathLst>
            </a:custGeom>
            <a:ln w="117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" name="object 294"/>
          <p:cNvSpPr/>
          <p:nvPr/>
        </p:nvSpPr>
        <p:spPr>
          <a:xfrm>
            <a:off x="4507407" y="7871244"/>
            <a:ext cx="161290" cy="166024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161048" y="0"/>
                </a:moveTo>
                <a:lnTo>
                  <a:pt x="0" y="0"/>
                </a:lnTo>
                <a:lnTo>
                  <a:pt x="0" y="161048"/>
                </a:lnTo>
                <a:lnTo>
                  <a:pt x="161048" y="161048"/>
                </a:lnTo>
                <a:lnTo>
                  <a:pt x="1610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295"/>
          <p:cNvSpPr/>
          <p:nvPr/>
        </p:nvSpPr>
        <p:spPr>
          <a:xfrm>
            <a:off x="4510817" y="7876379"/>
            <a:ext cx="161290" cy="161290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0" y="161048"/>
                </a:moveTo>
                <a:lnTo>
                  <a:pt x="161048" y="161048"/>
                </a:lnTo>
                <a:lnTo>
                  <a:pt x="161048" y="0"/>
                </a:lnTo>
                <a:lnTo>
                  <a:pt x="0" y="0"/>
                </a:lnTo>
                <a:lnTo>
                  <a:pt x="0" y="161048"/>
                </a:lnTo>
                <a:close/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Rectangle 169"/>
          <p:cNvSpPr/>
          <p:nvPr/>
        </p:nvSpPr>
        <p:spPr>
          <a:xfrm>
            <a:off x="4336822" y="7690697"/>
            <a:ext cx="499176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Enclosure</a:t>
            </a:r>
            <a:endParaRPr lang="en-IN" sz="600" dirty="0">
              <a:cs typeface="Trebuchet MS"/>
            </a:endParaRPr>
          </a:p>
        </p:txBody>
      </p:sp>
      <p:sp>
        <p:nvSpPr>
          <p:cNvPr id="171" name="object 288"/>
          <p:cNvSpPr txBox="1"/>
          <p:nvPr/>
        </p:nvSpPr>
        <p:spPr>
          <a:xfrm>
            <a:off x="4418782" y="8169169"/>
            <a:ext cx="602433" cy="5001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0" dirty="0" smtClean="0">
                <a:solidFill>
                  <a:srgbClr val="4C4D4F"/>
                </a:solidFill>
                <a:cs typeface="Trebuchet MS"/>
              </a:rPr>
              <a:t>1 = ABS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0" dirty="0" smtClean="0">
                <a:solidFill>
                  <a:srgbClr val="4C4D4F"/>
                </a:solidFill>
                <a:cs typeface="Trebuchet MS"/>
              </a:rPr>
              <a:t>2 </a:t>
            </a:r>
            <a:r>
              <a:rPr sz="600" spc="40" dirty="0" smtClean="0">
                <a:solidFill>
                  <a:srgbClr val="4C4D4F"/>
                </a:solidFill>
                <a:cs typeface="Trebuchet MS"/>
              </a:rPr>
              <a:t>=</a:t>
            </a:r>
            <a:r>
              <a:rPr sz="600" spc="10" dirty="0" smtClean="0">
                <a:solidFill>
                  <a:srgbClr val="4C4D4F"/>
                </a:solidFill>
                <a:cs typeface="Trebuchet MS"/>
              </a:rPr>
              <a:t> </a:t>
            </a:r>
            <a:r>
              <a:rPr lang="en-US" sz="600" spc="55" dirty="0" smtClean="0">
                <a:solidFill>
                  <a:srgbClr val="4C4D4F"/>
                </a:solidFill>
                <a:cs typeface="Trebuchet MS"/>
              </a:rPr>
              <a:t>Flameproof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55" dirty="0" smtClean="0">
                <a:solidFill>
                  <a:srgbClr val="4C4D4F"/>
                </a:solidFill>
                <a:cs typeface="Trebuchet MS"/>
              </a:rPr>
              <a:t>3 </a:t>
            </a:r>
            <a:r>
              <a:rPr lang="en-IN" sz="600" spc="40" dirty="0" smtClean="0">
                <a:solidFill>
                  <a:srgbClr val="4C4D4F"/>
                </a:solidFill>
                <a:cs typeface="Trebuchet MS"/>
              </a:rPr>
              <a:t>=</a:t>
            </a:r>
            <a:r>
              <a:rPr lang="en-US" sz="600" spc="40" dirty="0">
                <a:solidFill>
                  <a:srgbClr val="4C4D4F"/>
                </a:solidFill>
                <a:cs typeface="Trebuchet MS"/>
              </a:rPr>
              <a:t>Front SS Plate with Back MS Box</a:t>
            </a:r>
            <a:endParaRPr sz="600" dirty="0">
              <a:cs typeface="Trebuchet MS"/>
            </a:endParaRPr>
          </a:p>
        </p:txBody>
      </p:sp>
      <p:sp>
        <p:nvSpPr>
          <p:cNvPr id="172" name="object 299"/>
          <p:cNvSpPr/>
          <p:nvPr/>
        </p:nvSpPr>
        <p:spPr>
          <a:xfrm>
            <a:off x="4592476" y="8029044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62534"/>
                </a:moveTo>
                <a:lnTo>
                  <a:pt x="0" y="0"/>
                </a:lnTo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Rectangle 172"/>
          <p:cNvSpPr/>
          <p:nvPr/>
        </p:nvSpPr>
        <p:spPr>
          <a:xfrm>
            <a:off x="3695293" y="7706705"/>
            <a:ext cx="50109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Mounting</a:t>
            </a:r>
            <a:endParaRPr lang="en-IN" sz="600" dirty="0">
              <a:cs typeface="Trebuchet MS"/>
            </a:endParaRPr>
          </a:p>
        </p:txBody>
      </p:sp>
      <p:sp>
        <p:nvSpPr>
          <p:cNvPr id="174" name="object 294"/>
          <p:cNvSpPr/>
          <p:nvPr/>
        </p:nvSpPr>
        <p:spPr>
          <a:xfrm>
            <a:off x="3866677" y="7881761"/>
            <a:ext cx="161290" cy="161290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161048" y="0"/>
                </a:moveTo>
                <a:lnTo>
                  <a:pt x="0" y="0"/>
                </a:lnTo>
                <a:lnTo>
                  <a:pt x="0" y="161048"/>
                </a:lnTo>
                <a:lnTo>
                  <a:pt x="161048" y="161048"/>
                </a:lnTo>
                <a:lnTo>
                  <a:pt x="1610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295"/>
          <p:cNvSpPr/>
          <p:nvPr/>
        </p:nvSpPr>
        <p:spPr>
          <a:xfrm>
            <a:off x="3870087" y="7880208"/>
            <a:ext cx="161290" cy="161290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0" y="161048"/>
                </a:moveTo>
                <a:lnTo>
                  <a:pt x="161048" y="161048"/>
                </a:lnTo>
                <a:lnTo>
                  <a:pt x="161048" y="0"/>
                </a:lnTo>
                <a:lnTo>
                  <a:pt x="0" y="0"/>
                </a:lnTo>
                <a:lnTo>
                  <a:pt x="0" y="161048"/>
                </a:lnTo>
                <a:close/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299"/>
          <p:cNvSpPr/>
          <p:nvPr/>
        </p:nvSpPr>
        <p:spPr>
          <a:xfrm>
            <a:off x="3949836" y="8041498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62534"/>
                </a:moveTo>
                <a:lnTo>
                  <a:pt x="0" y="0"/>
                </a:lnTo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288"/>
          <p:cNvSpPr txBox="1"/>
          <p:nvPr/>
        </p:nvSpPr>
        <p:spPr>
          <a:xfrm>
            <a:off x="3741876" y="8184007"/>
            <a:ext cx="529588" cy="210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0" dirty="0">
                <a:solidFill>
                  <a:srgbClr val="4C4D4F"/>
                </a:solidFill>
                <a:cs typeface="Trebuchet MS"/>
              </a:rPr>
              <a:t>1</a:t>
            </a:r>
            <a:r>
              <a:rPr lang="en-US" sz="600" spc="-10" dirty="0" smtClean="0">
                <a:solidFill>
                  <a:srgbClr val="4C4D4F"/>
                </a:solidFill>
                <a:cs typeface="Trebuchet MS"/>
              </a:rPr>
              <a:t> = Wall Mount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600" spc="-10" dirty="0">
                <a:solidFill>
                  <a:srgbClr val="4C4D4F"/>
                </a:solidFill>
                <a:cs typeface="Trebuchet MS"/>
              </a:rPr>
              <a:t>2</a:t>
            </a:r>
            <a:r>
              <a:rPr lang="en-US" sz="600" spc="-10" dirty="0" smtClean="0">
                <a:solidFill>
                  <a:srgbClr val="4C4D4F"/>
                </a:solidFill>
                <a:cs typeface="Trebuchet MS"/>
              </a:rPr>
              <a:t> = Duct Mount</a:t>
            </a:r>
            <a:endParaRPr sz="600" dirty="0">
              <a:cs typeface="Trebuchet MS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5132426" y="7833155"/>
            <a:ext cx="1754362" cy="5123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9" name="object 295"/>
          <p:cNvSpPr/>
          <p:nvPr/>
        </p:nvSpPr>
        <p:spPr>
          <a:xfrm>
            <a:off x="6377151" y="8098922"/>
            <a:ext cx="170168" cy="167845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0" y="161048"/>
                </a:moveTo>
                <a:lnTo>
                  <a:pt x="161048" y="161048"/>
                </a:lnTo>
                <a:lnTo>
                  <a:pt x="161048" y="0"/>
                </a:lnTo>
                <a:lnTo>
                  <a:pt x="0" y="0"/>
                </a:lnTo>
                <a:lnTo>
                  <a:pt x="0" y="161048"/>
                </a:lnTo>
                <a:close/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295"/>
          <p:cNvSpPr/>
          <p:nvPr/>
        </p:nvSpPr>
        <p:spPr>
          <a:xfrm>
            <a:off x="6605751" y="8093764"/>
            <a:ext cx="183637" cy="167905"/>
          </a:xfrm>
          <a:custGeom>
            <a:avLst/>
            <a:gdLst/>
            <a:ahLst/>
            <a:cxnLst/>
            <a:rect l="l" t="t" r="r" b="b"/>
            <a:pathLst>
              <a:path w="161289" h="161290">
                <a:moveTo>
                  <a:pt x="0" y="161048"/>
                </a:moveTo>
                <a:lnTo>
                  <a:pt x="161048" y="161048"/>
                </a:lnTo>
                <a:lnTo>
                  <a:pt x="161048" y="0"/>
                </a:lnTo>
                <a:lnTo>
                  <a:pt x="0" y="0"/>
                </a:lnTo>
                <a:lnTo>
                  <a:pt x="0" y="161048"/>
                </a:lnTo>
                <a:close/>
              </a:path>
            </a:pathLst>
          </a:custGeom>
          <a:ln w="1179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Rectangle 180"/>
          <p:cNvSpPr/>
          <p:nvPr/>
        </p:nvSpPr>
        <p:spPr>
          <a:xfrm>
            <a:off x="5021858" y="7797130"/>
            <a:ext cx="59535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25">
              <a:lnSpc>
                <a:spcPct val="100000"/>
              </a:lnSpc>
              <a:spcBef>
                <a:spcPts val="110"/>
              </a:spcBef>
            </a:pPr>
            <a:r>
              <a:rPr lang="en-IN" sz="800" spc="-20" dirty="0">
                <a:solidFill>
                  <a:srgbClr val="4C4D4F"/>
                </a:solidFill>
                <a:cs typeface="Trebuchet MS"/>
              </a:rPr>
              <a:t>Example:</a:t>
            </a:r>
            <a:endParaRPr lang="en-IN" sz="800" dirty="0">
              <a:cs typeface="Trebuchet MS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5378035" y="8084689"/>
            <a:ext cx="31899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K03</a:t>
            </a:r>
            <a:endParaRPr lang="en-IN" dirty="0"/>
          </a:p>
        </p:txBody>
      </p:sp>
      <p:sp>
        <p:nvSpPr>
          <p:cNvPr id="183" name="Rectangle 182"/>
          <p:cNvSpPr/>
          <p:nvPr/>
        </p:nvSpPr>
        <p:spPr>
          <a:xfrm>
            <a:off x="5656576" y="8093765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dirty="0" smtClean="0"/>
              <a:t>0</a:t>
            </a:r>
            <a:endParaRPr lang="en-IN" sz="800" dirty="0"/>
          </a:p>
        </p:txBody>
      </p:sp>
      <p:sp>
        <p:nvSpPr>
          <p:cNvPr id="184" name="Rectangle 183"/>
          <p:cNvSpPr/>
          <p:nvPr/>
        </p:nvSpPr>
        <p:spPr>
          <a:xfrm>
            <a:off x="5896061" y="8090421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/>
              <a:t>1</a:t>
            </a:r>
            <a:endParaRPr lang="en-IN" sz="800" dirty="0"/>
          </a:p>
        </p:txBody>
      </p:sp>
      <p:sp>
        <p:nvSpPr>
          <p:cNvPr id="185" name="Rectangle 184"/>
          <p:cNvSpPr/>
          <p:nvPr/>
        </p:nvSpPr>
        <p:spPr>
          <a:xfrm>
            <a:off x="6115397" y="8082327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>
                <a:solidFill>
                  <a:srgbClr val="4C4D4F"/>
                </a:solidFill>
              </a:rPr>
              <a:t>2</a:t>
            </a:r>
            <a:endParaRPr lang="en-IN" dirty="0"/>
          </a:p>
        </p:txBody>
      </p:sp>
      <p:sp>
        <p:nvSpPr>
          <p:cNvPr id="186" name="Rectangle 185"/>
          <p:cNvSpPr/>
          <p:nvPr/>
        </p:nvSpPr>
        <p:spPr>
          <a:xfrm>
            <a:off x="6348082" y="8085976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1</a:t>
            </a:r>
            <a:endParaRPr lang="en-IN" dirty="0"/>
          </a:p>
        </p:txBody>
      </p:sp>
      <p:sp>
        <p:nvSpPr>
          <p:cNvPr id="187" name="Rectangle 186"/>
          <p:cNvSpPr/>
          <p:nvPr/>
        </p:nvSpPr>
        <p:spPr>
          <a:xfrm>
            <a:off x="6579943" y="8077877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1</a:t>
            </a:r>
            <a:endParaRPr lang="en-IN" dirty="0"/>
          </a:p>
        </p:txBody>
      </p:sp>
      <p:sp>
        <p:nvSpPr>
          <p:cNvPr id="188" name="Rectangle 187"/>
          <p:cNvSpPr/>
          <p:nvPr/>
        </p:nvSpPr>
        <p:spPr>
          <a:xfrm>
            <a:off x="5044202" y="8081474"/>
            <a:ext cx="3741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25">
              <a:lnSpc>
                <a:spcPct val="100000"/>
              </a:lnSpc>
              <a:spcBef>
                <a:spcPts val="110"/>
              </a:spcBef>
            </a:pPr>
            <a:r>
              <a:rPr lang="en-IN" sz="800" spc="-20" dirty="0" smtClean="0">
                <a:solidFill>
                  <a:srgbClr val="4C4D4F"/>
                </a:solidFill>
                <a:cs typeface="Trebuchet MS"/>
              </a:rPr>
              <a:t>ETT</a:t>
            </a:r>
            <a:endParaRPr lang="en-IN" sz="800" dirty="0">
              <a:cs typeface="Trebuchet MS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292130" y="7899192"/>
            <a:ext cx="3741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25">
              <a:lnSpc>
                <a:spcPct val="100000"/>
              </a:lnSpc>
              <a:spcBef>
                <a:spcPts val="110"/>
              </a:spcBef>
            </a:pPr>
            <a:r>
              <a:rPr lang="en-IN" sz="800" b="1" spc="-20" dirty="0" smtClean="0">
                <a:solidFill>
                  <a:srgbClr val="4C4D4F"/>
                </a:solidFill>
                <a:cs typeface="Trebuchet MS"/>
              </a:rPr>
              <a:t>ETT</a:t>
            </a:r>
            <a:endParaRPr lang="en-IN" sz="800" b="1" dirty="0">
              <a:cs typeface="Trebuchet MS"/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756517" y="7859508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1</a:t>
            </a:r>
            <a:endParaRPr lang="en-IN" dirty="0"/>
          </a:p>
        </p:txBody>
      </p:sp>
      <p:sp>
        <p:nvSpPr>
          <p:cNvPr id="191" name="Rectangle 190"/>
          <p:cNvSpPr/>
          <p:nvPr/>
        </p:nvSpPr>
        <p:spPr>
          <a:xfrm>
            <a:off x="1537112" y="7853131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>
                <a:solidFill>
                  <a:srgbClr val="4C4D4F"/>
                </a:solidFill>
              </a:rPr>
              <a:t>2</a:t>
            </a:r>
            <a:endParaRPr lang="en-IN" dirty="0"/>
          </a:p>
        </p:txBody>
      </p:sp>
      <p:sp>
        <p:nvSpPr>
          <p:cNvPr id="192" name="Rectangle 191"/>
          <p:cNvSpPr/>
          <p:nvPr/>
        </p:nvSpPr>
        <p:spPr>
          <a:xfrm>
            <a:off x="2361738" y="7864797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3</a:t>
            </a:r>
            <a:endParaRPr lang="en-IN" dirty="0"/>
          </a:p>
        </p:txBody>
      </p:sp>
      <p:sp>
        <p:nvSpPr>
          <p:cNvPr id="193" name="Rectangle 192"/>
          <p:cNvSpPr/>
          <p:nvPr/>
        </p:nvSpPr>
        <p:spPr>
          <a:xfrm>
            <a:off x="3193907" y="7856435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4</a:t>
            </a:r>
            <a:endParaRPr lang="en-IN" dirty="0"/>
          </a:p>
        </p:txBody>
      </p:sp>
      <p:sp>
        <p:nvSpPr>
          <p:cNvPr id="194" name="Rectangle 193"/>
          <p:cNvSpPr/>
          <p:nvPr/>
        </p:nvSpPr>
        <p:spPr>
          <a:xfrm>
            <a:off x="3823251" y="7846534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5</a:t>
            </a:r>
            <a:endParaRPr lang="en-IN" dirty="0"/>
          </a:p>
        </p:txBody>
      </p:sp>
      <p:sp>
        <p:nvSpPr>
          <p:cNvPr id="195" name="Rectangle 194"/>
          <p:cNvSpPr/>
          <p:nvPr/>
        </p:nvSpPr>
        <p:spPr>
          <a:xfrm>
            <a:off x="4479776" y="7844062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pc="-55" dirty="0" smtClean="0">
                <a:solidFill>
                  <a:srgbClr val="4C4D4F"/>
                </a:solidFill>
              </a:rPr>
              <a:t>6</a:t>
            </a:r>
            <a:endParaRPr lang="en-IN" dirty="0"/>
          </a:p>
        </p:txBody>
      </p:sp>
      <p:sp>
        <p:nvSpPr>
          <p:cNvPr id="196" name="Rectangle 195"/>
          <p:cNvSpPr/>
          <p:nvPr/>
        </p:nvSpPr>
        <p:spPr>
          <a:xfrm>
            <a:off x="5419388" y="7911313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1</a:t>
            </a:r>
            <a:endParaRPr lang="en-IN" dirty="0"/>
          </a:p>
        </p:txBody>
      </p:sp>
      <p:sp>
        <p:nvSpPr>
          <p:cNvPr id="197" name="Rectangle 196"/>
          <p:cNvSpPr/>
          <p:nvPr/>
        </p:nvSpPr>
        <p:spPr>
          <a:xfrm>
            <a:off x="5646135" y="7905002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2</a:t>
            </a:r>
            <a:endParaRPr lang="en-IN" dirty="0"/>
          </a:p>
        </p:txBody>
      </p:sp>
      <p:sp>
        <p:nvSpPr>
          <p:cNvPr id="198" name="Rectangle 197"/>
          <p:cNvSpPr/>
          <p:nvPr/>
        </p:nvSpPr>
        <p:spPr>
          <a:xfrm>
            <a:off x="5886488" y="7896695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3</a:t>
            </a:r>
            <a:endParaRPr lang="en-IN" dirty="0"/>
          </a:p>
        </p:txBody>
      </p:sp>
      <p:sp>
        <p:nvSpPr>
          <p:cNvPr id="199" name="Rectangle 198"/>
          <p:cNvSpPr/>
          <p:nvPr/>
        </p:nvSpPr>
        <p:spPr>
          <a:xfrm>
            <a:off x="6106269" y="7888601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4</a:t>
            </a:r>
            <a:endParaRPr lang="en-IN" dirty="0"/>
          </a:p>
        </p:txBody>
      </p:sp>
      <p:sp>
        <p:nvSpPr>
          <p:cNvPr id="200" name="Rectangle 199"/>
          <p:cNvSpPr/>
          <p:nvPr/>
        </p:nvSpPr>
        <p:spPr>
          <a:xfrm>
            <a:off x="6347285" y="7885840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5</a:t>
            </a:r>
            <a:endParaRPr lang="en-IN" dirty="0"/>
          </a:p>
        </p:txBody>
      </p:sp>
      <p:sp>
        <p:nvSpPr>
          <p:cNvPr id="201" name="Rectangle 200"/>
          <p:cNvSpPr/>
          <p:nvPr/>
        </p:nvSpPr>
        <p:spPr>
          <a:xfrm>
            <a:off x="6559737" y="7878930"/>
            <a:ext cx="2289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800" spc="-55" dirty="0" smtClean="0">
                <a:solidFill>
                  <a:srgbClr val="4C4D4F"/>
                </a:solidFill>
                <a:cs typeface="Trebuchet MS"/>
              </a:rPr>
              <a:t>6</a:t>
            </a:r>
            <a:endParaRPr lang="en-IN" dirty="0"/>
          </a:p>
        </p:txBody>
      </p:sp>
      <p:sp>
        <p:nvSpPr>
          <p:cNvPr id="202" name="Rectangle 201"/>
          <p:cNvSpPr/>
          <p:nvPr/>
        </p:nvSpPr>
        <p:spPr>
          <a:xfrm>
            <a:off x="5034112" y="8593349"/>
            <a:ext cx="23791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IN" sz="600" b="1" spc="10" dirty="0" smtClean="0">
                <a:solidFill>
                  <a:srgbClr val="4C4D4F"/>
                </a:solidFill>
                <a:cs typeface="Trebuchet MS"/>
              </a:rPr>
              <a:t>Description : enviSENSE - </a:t>
            </a: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Sensor </a:t>
            </a:r>
            <a:r>
              <a:rPr lang="en-IN" sz="600" spc="10" dirty="0">
                <a:solidFill>
                  <a:srgbClr val="4C4D4F"/>
                </a:solidFill>
                <a:cs typeface="Trebuchet MS"/>
              </a:rPr>
              <a:t>type: Temperature + Humidity, Display Type: </a:t>
            </a: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No Display, </a:t>
            </a:r>
            <a:r>
              <a:rPr lang="en-IN" sz="600" spc="10" dirty="0">
                <a:solidFill>
                  <a:srgbClr val="4C4D4F"/>
                </a:solidFill>
                <a:cs typeface="Trebuchet MS"/>
              </a:rPr>
              <a:t>Output: </a:t>
            </a:r>
            <a:r>
              <a:rPr lang="pl-PL" sz="600" spc="10" dirty="0">
                <a:solidFill>
                  <a:srgbClr val="4C4D4F"/>
                </a:solidFill>
                <a:cs typeface="Trebuchet MS"/>
              </a:rPr>
              <a:t>4 - 20 </a:t>
            </a:r>
            <a:r>
              <a:rPr lang="pl-PL" sz="600" spc="10" dirty="0" smtClean="0">
                <a:solidFill>
                  <a:srgbClr val="4C4D4F"/>
                </a:solidFill>
                <a:cs typeface="Trebuchet MS"/>
              </a:rPr>
              <a:t>mA</a:t>
            </a:r>
            <a:r>
              <a:rPr lang="en-US" sz="600" spc="10" dirty="0" smtClean="0">
                <a:solidFill>
                  <a:srgbClr val="4C4D4F"/>
                </a:solidFill>
                <a:cs typeface="Trebuchet MS"/>
              </a:rPr>
              <a:t>, </a:t>
            </a: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Accuracy</a:t>
            </a:r>
            <a:r>
              <a:rPr lang="en-IN" sz="600" spc="10" dirty="0">
                <a:solidFill>
                  <a:srgbClr val="4C4D4F"/>
                </a:solidFill>
                <a:cs typeface="Trebuchet MS"/>
              </a:rPr>
              <a:t>: Temp: ± </a:t>
            </a: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0.2 </a:t>
            </a:r>
            <a:r>
              <a:rPr lang="en-IN" sz="600" spc="10" dirty="0">
                <a:solidFill>
                  <a:srgbClr val="4C4D4F"/>
                </a:solidFill>
                <a:cs typeface="Trebuchet MS"/>
              </a:rPr>
              <a:t>Degree ; ± 2</a:t>
            </a:r>
            <a:r>
              <a:rPr lang="en-IN" sz="600" spc="10" dirty="0" smtClean="0">
                <a:solidFill>
                  <a:srgbClr val="4C4D4F"/>
                </a:solidFill>
                <a:cs typeface="Trebuchet MS"/>
              </a:rPr>
              <a:t>% </a:t>
            </a:r>
            <a:r>
              <a:rPr lang="en-IN" sz="600" spc="10" dirty="0">
                <a:solidFill>
                  <a:srgbClr val="4C4D4F"/>
                </a:solidFill>
                <a:cs typeface="Trebuchet MS"/>
              </a:rPr>
              <a:t>RH, Mounting: Wall Mount, Enclosure: ABS</a:t>
            </a:r>
            <a:endParaRPr lang="en-IN" sz="600" dirty="0">
              <a:cs typeface="Trebuchet MS"/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4997581" y="8409469"/>
            <a:ext cx="13179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7625">
              <a:lnSpc>
                <a:spcPct val="100000"/>
              </a:lnSpc>
              <a:spcBef>
                <a:spcPts val="110"/>
              </a:spcBef>
            </a:pPr>
            <a:r>
              <a:rPr lang="en-IN" sz="800" b="1" spc="-20" dirty="0" smtClean="0">
                <a:solidFill>
                  <a:srgbClr val="4C4D4F"/>
                </a:solidFill>
                <a:cs typeface="Trebuchet MS"/>
              </a:rPr>
              <a:t>Model No</a:t>
            </a:r>
            <a:r>
              <a:rPr lang="en-IN" sz="800" spc="-20" dirty="0" smtClean="0">
                <a:solidFill>
                  <a:srgbClr val="4C4D4F"/>
                </a:solidFill>
                <a:cs typeface="Trebuchet MS"/>
              </a:rPr>
              <a:t> : ETT-K03-012-11</a:t>
            </a:r>
            <a:endParaRPr lang="en-IN" sz="800" dirty="0"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D6E7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3061</TotalTime>
  <Words>614</Words>
  <Application>Microsoft Office PowerPoint</Application>
  <PresentationFormat>Custom</PresentationFormat>
  <Paragraphs>126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Futura Bk BT</vt:lpstr>
      <vt:lpstr>Tahoma</vt:lpstr>
      <vt:lpstr>Trebuchet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Mitesh</dc:creator>
  <cp:lastModifiedBy>Mitesh</cp:lastModifiedBy>
  <cp:revision>117</cp:revision>
  <dcterms:created xsi:type="dcterms:W3CDTF">2023-05-11T05:40:07Z</dcterms:created>
  <dcterms:modified xsi:type="dcterms:W3CDTF">2025-12-16T12:24:51Z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2021-08-30T00:00:00Z</vt:filetime>
  </property>
  <property fmtid="{D5CDD505-2E9C-101B-9397-08002B2CF9AE}" pid="3" name="Creator">
    <vt:lpwstr>Adobe InDesign 16.3 (Windows)</vt:lpwstr>
  </property>
  <property fmtid="{D5CDD505-2E9C-101B-9397-08002B2CF9AE}" pid="4" name="LastSaved">
    <vt:filetime>2023-05-11T00:00:00Z</vt:filetime>
  </property>
</Properties>
</file>